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498" r:id="rId2"/>
    <p:sldId id="257" r:id="rId3"/>
    <p:sldId id="1703" r:id="rId4"/>
    <p:sldId id="1706" r:id="rId5"/>
    <p:sldId id="1602" r:id="rId6"/>
    <p:sldId id="439" r:id="rId7"/>
    <p:sldId id="437" r:id="rId8"/>
    <p:sldId id="442" r:id="rId9"/>
    <p:sldId id="440" r:id="rId10"/>
    <p:sldId id="443" r:id="rId11"/>
    <p:sldId id="447" r:id="rId12"/>
    <p:sldId id="444" r:id="rId13"/>
    <p:sldId id="449" r:id="rId14"/>
    <p:sldId id="445" r:id="rId15"/>
    <p:sldId id="441" r:id="rId16"/>
    <p:sldId id="1612" r:id="rId17"/>
    <p:sldId id="1709" r:id="rId18"/>
    <p:sldId id="1710" r:id="rId19"/>
    <p:sldId id="260" r:id="rId20"/>
    <p:sldId id="258" r:id="rId21"/>
    <p:sldId id="259" r:id="rId22"/>
    <p:sldId id="268" r:id="rId23"/>
    <p:sldId id="262" r:id="rId24"/>
    <p:sldId id="269" r:id="rId25"/>
    <p:sldId id="261" r:id="rId26"/>
    <p:sldId id="1633" r:id="rId27"/>
    <p:sldId id="1711" r:id="rId28"/>
    <p:sldId id="1716" r:id="rId29"/>
    <p:sldId id="1712" r:id="rId30"/>
    <p:sldId id="1609" r:id="rId31"/>
    <p:sldId id="1698" r:id="rId32"/>
    <p:sldId id="1687" r:id="rId33"/>
    <p:sldId id="1699" r:id="rId34"/>
    <p:sldId id="1700" r:id="rId35"/>
    <p:sldId id="1701" r:id="rId36"/>
    <p:sldId id="1702" r:id="rId37"/>
    <p:sldId id="1707" r:id="rId38"/>
    <p:sldId id="1705" r:id="rId39"/>
    <p:sldId id="1603" r:id="rId40"/>
    <p:sldId id="1570" r:id="rId41"/>
    <p:sldId id="256" r:id="rId42"/>
    <p:sldId id="514" r:id="rId43"/>
    <p:sldId id="521" r:id="rId44"/>
    <p:sldId id="1713" r:id="rId45"/>
    <p:sldId id="530" r:id="rId46"/>
    <p:sldId id="407" r:id="rId47"/>
    <p:sldId id="555" r:id="rId48"/>
    <p:sldId id="557" r:id="rId49"/>
    <p:sldId id="545" r:id="rId50"/>
    <p:sldId id="512" r:id="rId51"/>
    <p:sldId id="1676" r:id="rId52"/>
    <p:sldId id="1714" r:id="rId53"/>
    <p:sldId id="1715" r:id="rId54"/>
    <p:sldId id="1688" r:id="rId55"/>
    <p:sldId id="1689" r:id="rId56"/>
    <p:sldId id="1684" r:id="rId57"/>
    <p:sldId id="1686" r:id="rId58"/>
    <p:sldId id="1606" r:id="rId59"/>
    <p:sldId id="1546" r:id="rId60"/>
  </p:sldIdLst>
  <p:sldSz cx="16256000" cy="9144000"/>
  <p:notesSz cx="9144000" cy="16256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D3D4"/>
    <a:srgbClr val="D00000"/>
    <a:srgbClr val="FF0020"/>
    <a:srgbClr val="F7E6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02" autoAdjust="0"/>
    <p:restoredTop sz="95726"/>
  </p:normalViewPr>
  <p:slideViewPr>
    <p:cSldViewPr>
      <p:cViewPr varScale="1">
        <p:scale>
          <a:sx n="159" d="100"/>
          <a:sy n="159" d="100"/>
        </p:scale>
        <p:origin x="792" y="184"/>
      </p:cViewPr>
      <p:guideLst>
        <p:guide orient="horz" pos="2880"/>
        <p:guide pos="2160"/>
      </p:guideLst>
    </p:cSldViewPr>
  </p:slideViewPr>
  <p:outlineViewPr>
    <p:cViewPr>
      <p:scale>
        <a:sx n="33" d="100"/>
        <a:sy n="33" d="100"/>
      </p:scale>
      <p:origin x="0" y="-4248"/>
    </p:cViewPr>
  </p:outlineViewPr>
  <p:notesTextViewPr>
    <p:cViewPr>
      <p:scale>
        <a:sx n="66" d="100"/>
        <a:sy n="66" d="100"/>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Not at all</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Artificial intelligence</c:v>
                </c:pt>
                <c:pt idx="1">
                  <c:v>Social media</c:v>
                </c:pt>
                <c:pt idx="2">
                  <c:v>National news media</c:v>
                </c:pt>
                <c:pt idx="3">
                  <c:v>State news media</c:v>
                </c:pt>
                <c:pt idx="4">
                  <c:v>Local news media</c:v>
                </c:pt>
                <c:pt idx="5">
                  <c:v>Healthcare professionals</c:v>
                </c:pt>
                <c:pt idx="6">
                  <c:v>Federal government agencies</c:v>
                </c:pt>
                <c:pt idx="7">
                  <c:v>State government agencies</c:v>
                </c:pt>
                <c:pt idx="8">
                  <c:v>Local government agencies</c:v>
                </c:pt>
                <c:pt idx="9">
                  <c:v>University Extension</c:v>
                </c:pt>
                <c:pt idx="10">
                  <c:v>Scientists</c:v>
                </c:pt>
              </c:strCache>
            </c:strRef>
          </c:cat>
          <c:val>
            <c:numRef>
              <c:f>Sheet1!$B$2:$B$12</c:f>
              <c:numCache>
                <c:formatCode>General</c:formatCode>
                <c:ptCount val="11"/>
                <c:pt idx="0">
                  <c:v>48</c:v>
                </c:pt>
                <c:pt idx="1">
                  <c:v>37</c:v>
                </c:pt>
                <c:pt idx="2">
                  <c:v>30</c:v>
                </c:pt>
                <c:pt idx="3">
                  <c:v>15</c:v>
                </c:pt>
                <c:pt idx="4">
                  <c:v>14</c:v>
                </c:pt>
                <c:pt idx="5">
                  <c:v>4</c:v>
                </c:pt>
                <c:pt idx="6">
                  <c:v>23</c:v>
                </c:pt>
                <c:pt idx="7">
                  <c:v>8</c:v>
                </c:pt>
                <c:pt idx="8">
                  <c:v>8</c:v>
                </c:pt>
                <c:pt idx="9">
                  <c:v>3</c:v>
                </c:pt>
                <c:pt idx="10">
                  <c:v>4</c:v>
                </c:pt>
              </c:numCache>
            </c:numRef>
          </c:val>
          <c:extLst>
            <c:ext xmlns:c16="http://schemas.microsoft.com/office/drawing/2014/chart" uri="{C3380CC4-5D6E-409C-BE32-E72D297353CC}">
              <c16:uniqueId val="{00000000-4ADE-4B18-8091-976C2EF4DA6D}"/>
            </c:ext>
          </c:extLst>
        </c:ser>
        <c:ser>
          <c:idx val="1"/>
          <c:order val="1"/>
          <c:tx>
            <c:strRef>
              <c:f>Sheet1!$C$1</c:f>
              <c:strCache>
                <c:ptCount val="1"/>
                <c:pt idx="0">
                  <c:v>Not too much</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Artificial intelligence</c:v>
                </c:pt>
                <c:pt idx="1">
                  <c:v>Social media</c:v>
                </c:pt>
                <c:pt idx="2">
                  <c:v>National news media</c:v>
                </c:pt>
                <c:pt idx="3">
                  <c:v>State news media</c:v>
                </c:pt>
                <c:pt idx="4">
                  <c:v>Local news media</c:v>
                </c:pt>
                <c:pt idx="5">
                  <c:v>Healthcare professionals</c:v>
                </c:pt>
                <c:pt idx="6">
                  <c:v>Federal government agencies</c:v>
                </c:pt>
                <c:pt idx="7">
                  <c:v>State government agencies</c:v>
                </c:pt>
                <c:pt idx="8">
                  <c:v>Local government agencies</c:v>
                </c:pt>
                <c:pt idx="9">
                  <c:v>University Extension</c:v>
                </c:pt>
                <c:pt idx="10">
                  <c:v>Scientists</c:v>
                </c:pt>
              </c:strCache>
            </c:strRef>
          </c:cat>
          <c:val>
            <c:numRef>
              <c:f>Sheet1!$C$2:$C$12</c:f>
              <c:numCache>
                <c:formatCode>General</c:formatCode>
                <c:ptCount val="11"/>
                <c:pt idx="0">
                  <c:v>36</c:v>
                </c:pt>
                <c:pt idx="1">
                  <c:v>35</c:v>
                </c:pt>
                <c:pt idx="2">
                  <c:v>31</c:v>
                </c:pt>
                <c:pt idx="3">
                  <c:v>31</c:v>
                </c:pt>
                <c:pt idx="4">
                  <c:v>32</c:v>
                </c:pt>
                <c:pt idx="5">
                  <c:v>16</c:v>
                </c:pt>
                <c:pt idx="6">
                  <c:v>27</c:v>
                </c:pt>
                <c:pt idx="7">
                  <c:v>23</c:v>
                </c:pt>
                <c:pt idx="8">
                  <c:v>26</c:v>
                </c:pt>
                <c:pt idx="9">
                  <c:v>11</c:v>
                </c:pt>
                <c:pt idx="10">
                  <c:v>17</c:v>
                </c:pt>
              </c:numCache>
            </c:numRef>
          </c:val>
          <c:extLst>
            <c:ext xmlns:c16="http://schemas.microsoft.com/office/drawing/2014/chart" uri="{C3380CC4-5D6E-409C-BE32-E72D297353CC}">
              <c16:uniqueId val="{00000001-4ADE-4B18-8091-976C2EF4DA6D}"/>
            </c:ext>
          </c:extLst>
        </c:ser>
        <c:ser>
          <c:idx val="2"/>
          <c:order val="2"/>
          <c:tx>
            <c:strRef>
              <c:f>Sheet1!$D$1</c:f>
              <c:strCache>
                <c:ptCount val="1"/>
                <c:pt idx="0">
                  <c:v>Some</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Artificial intelligence</c:v>
                </c:pt>
                <c:pt idx="1">
                  <c:v>Social media</c:v>
                </c:pt>
                <c:pt idx="2">
                  <c:v>National news media</c:v>
                </c:pt>
                <c:pt idx="3">
                  <c:v>State news media</c:v>
                </c:pt>
                <c:pt idx="4">
                  <c:v>Local news media</c:v>
                </c:pt>
                <c:pt idx="5">
                  <c:v>Healthcare professionals</c:v>
                </c:pt>
                <c:pt idx="6">
                  <c:v>Federal government agencies</c:v>
                </c:pt>
                <c:pt idx="7">
                  <c:v>State government agencies</c:v>
                </c:pt>
                <c:pt idx="8">
                  <c:v>Local government agencies</c:v>
                </c:pt>
                <c:pt idx="9">
                  <c:v>University Extension</c:v>
                </c:pt>
                <c:pt idx="10">
                  <c:v>Scientists</c:v>
                </c:pt>
              </c:strCache>
            </c:strRef>
          </c:cat>
          <c:val>
            <c:numRef>
              <c:f>Sheet1!$D$2:$D$12</c:f>
              <c:numCache>
                <c:formatCode>General</c:formatCode>
                <c:ptCount val="11"/>
                <c:pt idx="0">
                  <c:v>14</c:v>
                </c:pt>
                <c:pt idx="1">
                  <c:v>23</c:v>
                </c:pt>
                <c:pt idx="2">
                  <c:v>32</c:v>
                </c:pt>
                <c:pt idx="3">
                  <c:v>47</c:v>
                </c:pt>
                <c:pt idx="4">
                  <c:v>46</c:v>
                </c:pt>
                <c:pt idx="5">
                  <c:v>54</c:v>
                </c:pt>
                <c:pt idx="6">
                  <c:v>41</c:v>
                </c:pt>
                <c:pt idx="7">
                  <c:v>59</c:v>
                </c:pt>
                <c:pt idx="8">
                  <c:v>58</c:v>
                </c:pt>
                <c:pt idx="9">
                  <c:v>52</c:v>
                </c:pt>
                <c:pt idx="10">
                  <c:v>47</c:v>
                </c:pt>
              </c:numCache>
            </c:numRef>
          </c:val>
          <c:extLst>
            <c:ext xmlns:c16="http://schemas.microsoft.com/office/drawing/2014/chart" uri="{C3380CC4-5D6E-409C-BE32-E72D297353CC}">
              <c16:uniqueId val="{00000002-4ADE-4B18-8091-976C2EF4DA6D}"/>
            </c:ext>
          </c:extLst>
        </c:ser>
        <c:ser>
          <c:idx val="3"/>
          <c:order val="3"/>
          <c:tx>
            <c:strRef>
              <c:f>Sheet1!$E$1</c:f>
              <c:strCache>
                <c:ptCount val="1"/>
                <c:pt idx="0">
                  <c:v>A lot</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Artificial intelligence</c:v>
                </c:pt>
                <c:pt idx="1">
                  <c:v>Social media</c:v>
                </c:pt>
                <c:pt idx="2">
                  <c:v>National news media</c:v>
                </c:pt>
                <c:pt idx="3">
                  <c:v>State news media</c:v>
                </c:pt>
                <c:pt idx="4">
                  <c:v>Local news media</c:v>
                </c:pt>
                <c:pt idx="5">
                  <c:v>Healthcare professionals</c:v>
                </c:pt>
                <c:pt idx="6">
                  <c:v>Federal government agencies</c:v>
                </c:pt>
                <c:pt idx="7">
                  <c:v>State government agencies</c:v>
                </c:pt>
                <c:pt idx="8">
                  <c:v>Local government agencies</c:v>
                </c:pt>
                <c:pt idx="9">
                  <c:v>University Extension</c:v>
                </c:pt>
                <c:pt idx="10">
                  <c:v>Scientists</c:v>
                </c:pt>
              </c:strCache>
            </c:strRef>
          </c:cat>
          <c:val>
            <c:numRef>
              <c:f>Sheet1!$E$2:$E$12</c:f>
              <c:numCache>
                <c:formatCode>General</c:formatCode>
                <c:ptCount val="11"/>
                <c:pt idx="0">
                  <c:v>2</c:v>
                </c:pt>
                <c:pt idx="1">
                  <c:v>4</c:v>
                </c:pt>
                <c:pt idx="2">
                  <c:v>7</c:v>
                </c:pt>
                <c:pt idx="3">
                  <c:v>7</c:v>
                </c:pt>
                <c:pt idx="4">
                  <c:v>7</c:v>
                </c:pt>
                <c:pt idx="5">
                  <c:v>26</c:v>
                </c:pt>
                <c:pt idx="6">
                  <c:v>10</c:v>
                </c:pt>
                <c:pt idx="7">
                  <c:v>10</c:v>
                </c:pt>
                <c:pt idx="8">
                  <c:v>9</c:v>
                </c:pt>
                <c:pt idx="9">
                  <c:v>34</c:v>
                </c:pt>
                <c:pt idx="10">
                  <c:v>32</c:v>
                </c:pt>
              </c:numCache>
            </c:numRef>
          </c:val>
          <c:extLst>
            <c:ext xmlns:c16="http://schemas.microsoft.com/office/drawing/2014/chart" uri="{C3380CC4-5D6E-409C-BE32-E72D297353CC}">
              <c16:uniqueId val="{00000003-4ADE-4B18-8091-976C2EF4DA6D}"/>
            </c:ext>
          </c:extLst>
        </c:ser>
        <c:dLbls>
          <c:dLblPos val="ctr"/>
          <c:showLegendKey val="0"/>
          <c:showVal val="1"/>
          <c:showCatName val="0"/>
          <c:showSerName val="0"/>
          <c:showPercent val="0"/>
          <c:showBubbleSize val="0"/>
        </c:dLbls>
        <c:gapWidth val="150"/>
        <c:overlap val="100"/>
        <c:axId val="1925964608"/>
        <c:axId val="1925967008"/>
      </c:barChart>
      <c:catAx>
        <c:axId val="19259646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925967008"/>
        <c:crosses val="autoZero"/>
        <c:auto val="1"/>
        <c:lblAlgn val="ctr"/>
        <c:lblOffset val="100"/>
        <c:noMultiLvlLbl val="0"/>
      </c:catAx>
      <c:valAx>
        <c:axId val="192596700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925964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diagrams/_rels/data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image" Target="../media/image33.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diagrams/_rels/drawing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image" Target="../media/image33.pn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5CE38A-9C92-4AF6-AD7C-D92B126DEA36}"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259D1480-9AEF-4104-AA9E-AE6DB711A486}">
      <dgm:prSet/>
      <dgm:spPr/>
      <dgm:t>
        <a:bodyPr/>
        <a:lstStyle/>
        <a:p>
          <a:pPr rtl="0">
            <a:defRPr cap="all"/>
          </a:pPr>
          <a:r>
            <a:rPr lang="en-US"/>
            <a:t>Data Admin </a:t>
          </a:r>
          <a:r>
            <a:rPr lang="en-US">
              <a:latin typeface="Aptos Display" panose="02110004020202020204"/>
            </a:rPr>
            <a:t>&amp;</a:t>
          </a:r>
          <a:r>
            <a:rPr lang="en-US"/>
            <a:t> Management:</a:t>
          </a:r>
          <a:br>
            <a:rPr lang="en-US">
              <a:latin typeface="Aptos Display" panose="02110004020202020204"/>
            </a:rPr>
          </a:br>
          <a:r>
            <a:rPr lang="en-US">
              <a:latin typeface="Aptos Display" panose="02110004020202020204"/>
            </a:rPr>
            <a:t> Donnia</a:t>
          </a:r>
          <a:endParaRPr lang="en-US"/>
        </a:p>
      </dgm:t>
    </dgm:pt>
    <dgm:pt modelId="{4D589555-5FE0-4EE5-B906-964CF645C26E}" type="parTrans" cxnId="{7EFFA3C3-D2D6-4A58-A2A4-8E1386C12507}">
      <dgm:prSet/>
      <dgm:spPr/>
      <dgm:t>
        <a:bodyPr/>
        <a:lstStyle/>
        <a:p>
          <a:endParaRPr lang="en-US"/>
        </a:p>
      </dgm:t>
    </dgm:pt>
    <dgm:pt modelId="{02F34F3A-DEC6-477A-B774-11B003CA3506}" type="sibTrans" cxnId="{7EFFA3C3-D2D6-4A58-A2A4-8E1386C12507}">
      <dgm:prSet/>
      <dgm:spPr/>
      <dgm:t>
        <a:bodyPr/>
        <a:lstStyle/>
        <a:p>
          <a:endParaRPr lang="en-US"/>
        </a:p>
      </dgm:t>
    </dgm:pt>
    <dgm:pt modelId="{B476F82B-ED20-423B-B78E-F225007B1CBF}">
      <dgm:prSet/>
      <dgm:spPr/>
      <dgm:t>
        <a:bodyPr/>
        <a:lstStyle/>
        <a:p>
          <a:pPr rtl="0">
            <a:defRPr cap="all"/>
          </a:pPr>
          <a:r>
            <a:rPr lang="en-US"/>
            <a:t>Data Analysis </a:t>
          </a:r>
          <a:r>
            <a:rPr lang="en-US">
              <a:latin typeface="Aptos Display" panose="02110004020202020204"/>
            </a:rPr>
            <a:t>&amp;</a:t>
          </a:r>
          <a:r>
            <a:rPr lang="en-US"/>
            <a:t> Reporting:</a:t>
          </a:r>
          <a:br>
            <a:rPr lang="en-US">
              <a:latin typeface="Aptos Display" panose="02110004020202020204"/>
            </a:rPr>
          </a:br>
          <a:r>
            <a:rPr lang="en-US">
              <a:latin typeface="Aptos Display" panose="02110004020202020204"/>
            </a:rPr>
            <a:t> Donnia</a:t>
          </a:r>
          <a:endParaRPr lang="en-US"/>
        </a:p>
      </dgm:t>
    </dgm:pt>
    <dgm:pt modelId="{6A1424A2-A3FA-4F5F-AE39-9CD22FB11E1A}" type="parTrans" cxnId="{E734886D-A101-4355-87B4-A4E95D68E8E4}">
      <dgm:prSet/>
      <dgm:spPr/>
      <dgm:t>
        <a:bodyPr/>
        <a:lstStyle/>
        <a:p>
          <a:endParaRPr lang="en-US"/>
        </a:p>
      </dgm:t>
    </dgm:pt>
    <dgm:pt modelId="{5312CA63-4C71-4690-9461-E000B6974121}" type="sibTrans" cxnId="{E734886D-A101-4355-87B4-A4E95D68E8E4}">
      <dgm:prSet/>
      <dgm:spPr/>
      <dgm:t>
        <a:bodyPr/>
        <a:lstStyle/>
        <a:p>
          <a:endParaRPr lang="en-US"/>
        </a:p>
      </dgm:t>
    </dgm:pt>
    <dgm:pt modelId="{324F4486-680A-4F11-8976-122843057ED7}">
      <dgm:prSet/>
      <dgm:spPr/>
      <dgm:t>
        <a:bodyPr/>
        <a:lstStyle/>
        <a:p>
          <a:pPr rtl="0">
            <a:defRPr cap="all"/>
          </a:pPr>
          <a:r>
            <a:rPr lang="en-US"/>
            <a:t>Training </a:t>
          </a:r>
          <a:r>
            <a:rPr lang="en-US">
              <a:latin typeface="Aptos Display" panose="02110004020202020204"/>
            </a:rPr>
            <a:t>&amp;</a:t>
          </a:r>
          <a:r>
            <a:rPr lang="en-US"/>
            <a:t> Support:</a:t>
          </a:r>
          <a:br>
            <a:rPr lang="en-US">
              <a:latin typeface="Aptos Display" panose="02110004020202020204"/>
            </a:rPr>
          </a:br>
          <a:r>
            <a:rPr lang="en-US"/>
            <a:t>Katie </a:t>
          </a:r>
        </a:p>
      </dgm:t>
    </dgm:pt>
    <dgm:pt modelId="{F97A2603-4457-441B-8143-D467DE98F33F}" type="parTrans" cxnId="{C1F666D1-A7E5-4406-9094-B16459F3EB7D}">
      <dgm:prSet/>
      <dgm:spPr/>
      <dgm:t>
        <a:bodyPr/>
        <a:lstStyle/>
        <a:p>
          <a:endParaRPr lang="en-US"/>
        </a:p>
      </dgm:t>
    </dgm:pt>
    <dgm:pt modelId="{EF4A0B99-5B40-4EF1-BDE3-51DEBC2FF890}" type="sibTrans" cxnId="{C1F666D1-A7E5-4406-9094-B16459F3EB7D}">
      <dgm:prSet/>
      <dgm:spPr/>
      <dgm:t>
        <a:bodyPr/>
        <a:lstStyle/>
        <a:p>
          <a:endParaRPr lang="en-US"/>
        </a:p>
      </dgm:t>
    </dgm:pt>
    <dgm:pt modelId="{1B70580E-83AD-4189-9DA5-F5AEDDABC63F}">
      <dgm:prSet/>
      <dgm:spPr/>
      <dgm:t>
        <a:bodyPr/>
        <a:lstStyle/>
        <a:p>
          <a:pPr rtl="0">
            <a:defRPr cap="all"/>
          </a:pPr>
          <a:r>
            <a:rPr lang="en-US"/>
            <a:t>System integration</a:t>
          </a:r>
          <a:r>
            <a:rPr lang="en-US">
              <a:latin typeface="Aptos Display" panose="02110004020202020204"/>
            </a:rPr>
            <a:t> &amp;</a:t>
          </a:r>
          <a:r>
            <a:rPr lang="en-US"/>
            <a:t> </a:t>
          </a:r>
          <a:r>
            <a:rPr lang="en-US">
              <a:latin typeface="Aptos Display" panose="02110004020202020204"/>
            </a:rPr>
            <a:t> </a:t>
          </a:r>
          <a:r>
            <a:rPr lang="en-US"/>
            <a:t>enhancement:</a:t>
          </a:r>
          <a:br>
            <a:rPr lang="en-US">
              <a:latin typeface="Aptos Display" panose="02110004020202020204"/>
            </a:rPr>
          </a:br>
          <a:r>
            <a:rPr lang="en-US">
              <a:latin typeface="Aptos Display" panose="02110004020202020204"/>
            </a:rPr>
            <a:t>John</a:t>
          </a:r>
          <a:endParaRPr lang="en-US"/>
        </a:p>
      </dgm:t>
    </dgm:pt>
    <dgm:pt modelId="{C34E7238-A31E-4246-B9C6-D23D5871A883}" type="parTrans" cxnId="{88FAD31C-EE1E-46DE-868A-A525A6E6627F}">
      <dgm:prSet/>
      <dgm:spPr/>
      <dgm:t>
        <a:bodyPr/>
        <a:lstStyle/>
        <a:p>
          <a:endParaRPr lang="en-US"/>
        </a:p>
      </dgm:t>
    </dgm:pt>
    <dgm:pt modelId="{194E4BE4-6E99-48A7-A81C-F56A5DF4730B}" type="sibTrans" cxnId="{88FAD31C-EE1E-46DE-868A-A525A6E6627F}">
      <dgm:prSet/>
      <dgm:spPr/>
      <dgm:t>
        <a:bodyPr/>
        <a:lstStyle/>
        <a:p>
          <a:endParaRPr lang="en-US"/>
        </a:p>
      </dgm:t>
    </dgm:pt>
    <dgm:pt modelId="{04965E20-0DCE-48B8-820C-C4B8B6BC6DC4}">
      <dgm:prSet/>
      <dgm:spPr/>
      <dgm:t>
        <a:bodyPr/>
        <a:lstStyle/>
        <a:p>
          <a:pPr rtl="0">
            <a:defRPr cap="all"/>
          </a:pPr>
          <a:r>
            <a:rPr lang="en-US"/>
            <a:t>Compliance </a:t>
          </a:r>
          <a:r>
            <a:rPr lang="en-US">
              <a:latin typeface="Aptos Display" panose="02110004020202020204"/>
            </a:rPr>
            <a:t>&amp;</a:t>
          </a:r>
          <a:r>
            <a:rPr lang="en-US"/>
            <a:t> QA:</a:t>
          </a:r>
          <a:br>
            <a:rPr lang="en-US">
              <a:latin typeface="Aptos Display" panose="02110004020202020204"/>
            </a:rPr>
          </a:br>
          <a:r>
            <a:rPr lang="en-US"/>
            <a:t>Katie</a:t>
          </a:r>
        </a:p>
      </dgm:t>
    </dgm:pt>
    <dgm:pt modelId="{66269BF2-9F43-4AD2-8E25-2BDE327D155C}" type="parTrans" cxnId="{62F0AADD-33FF-4734-A8B7-E280459FA0A0}">
      <dgm:prSet/>
      <dgm:spPr/>
      <dgm:t>
        <a:bodyPr/>
        <a:lstStyle/>
        <a:p>
          <a:endParaRPr lang="en-US"/>
        </a:p>
      </dgm:t>
    </dgm:pt>
    <dgm:pt modelId="{901BCF40-8A66-452D-9B52-880D95A91059}" type="sibTrans" cxnId="{62F0AADD-33FF-4734-A8B7-E280459FA0A0}">
      <dgm:prSet/>
      <dgm:spPr/>
      <dgm:t>
        <a:bodyPr/>
        <a:lstStyle/>
        <a:p>
          <a:endParaRPr lang="en-US"/>
        </a:p>
      </dgm:t>
    </dgm:pt>
    <dgm:pt modelId="{50BEACF9-720F-43FE-866A-7D38494C6B0D}" type="pres">
      <dgm:prSet presAssocID="{9B5CE38A-9C92-4AF6-AD7C-D92B126DEA36}" presName="root" presStyleCnt="0">
        <dgm:presLayoutVars>
          <dgm:dir/>
          <dgm:resizeHandles val="exact"/>
        </dgm:presLayoutVars>
      </dgm:prSet>
      <dgm:spPr/>
    </dgm:pt>
    <dgm:pt modelId="{6F386B97-9731-46DA-8195-68609D475F83}" type="pres">
      <dgm:prSet presAssocID="{259D1480-9AEF-4104-AA9E-AE6DB711A486}" presName="compNode" presStyleCnt="0"/>
      <dgm:spPr/>
    </dgm:pt>
    <dgm:pt modelId="{9A145A9F-49EE-4795-9FD1-AAF73254FC5A}" type="pres">
      <dgm:prSet presAssocID="{259D1480-9AEF-4104-AA9E-AE6DB711A486}" presName="iconBgRect" presStyleLbl="bgShp" presStyleIdx="0" presStyleCnt="5"/>
      <dgm:spPr>
        <a:prstGeom prst="round2DiagRect">
          <a:avLst>
            <a:gd name="adj1" fmla="val 29727"/>
            <a:gd name="adj2" fmla="val 0"/>
          </a:avLst>
        </a:prstGeom>
      </dgm:spPr>
    </dgm:pt>
    <dgm:pt modelId="{0E36750C-446C-4D30-93CD-6EBC02E2B14F}" type="pres">
      <dgm:prSet presAssocID="{259D1480-9AEF-4104-AA9E-AE6DB711A486}"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ierarchy"/>
        </a:ext>
      </dgm:extLst>
    </dgm:pt>
    <dgm:pt modelId="{8FC31E28-C8BF-4E15-A345-62916405421C}" type="pres">
      <dgm:prSet presAssocID="{259D1480-9AEF-4104-AA9E-AE6DB711A486}" presName="spaceRect" presStyleCnt="0"/>
      <dgm:spPr/>
    </dgm:pt>
    <dgm:pt modelId="{CA6342A0-9E42-468B-AAC7-EA7BEB5A80A4}" type="pres">
      <dgm:prSet presAssocID="{259D1480-9AEF-4104-AA9E-AE6DB711A486}" presName="textRect" presStyleLbl="revTx" presStyleIdx="0" presStyleCnt="5">
        <dgm:presLayoutVars>
          <dgm:chMax val="1"/>
          <dgm:chPref val="1"/>
        </dgm:presLayoutVars>
      </dgm:prSet>
      <dgm:spPr/>
    </dgm:pt>
    <dgm:pt modelId="{39728BBF-79B9-47F6-A2FD-D14080E7BCEF}" type="pres">
      <dgm:prSet presAssocID="{02F34F3A-DEC6-477A-B774-11B003CA3506}" presName="sibTrans" presStyleCnt="0"/>
      <dgm:spPr/>
    </dgm:pt>
    <dgm:pt modelId="{55A47A72-C2FC-4F0A-AD0C-644B0F006CC5}" type="pres">
      <dgm:prSet presAssocID="{B476F82B-ED20-423B-B78E-F225007B1CBF}" presName="compNode" presStyleCnt="0"/>
      <dgm:spPr/>
    </dgm:pt>
    <dgm:pt modelId="{0E3F9DC2-E579-4A53-A9AB-2DCCBFB935B1}" type="pres">
      <dgm:prSet presAssocID="{B476F82B-ED20-423B-B78E-F225007B1CBF}" presName="iconBgRect" presStyleLbl="bgShp" presStyleIdx="1" presStyleCnt="5"/>
      <dgm:spPr>
        <a:prstGeom prst="round2DiagRect">
          <a:avLst>
            <a:gd name="adj1" fmla="val 29727"/>
            <a:gd name="adj2" fmla="val 0"/>
          </a:avLst>
        </a:prstGeom>
      </dgm:spPr>
    </dgm:pt>
    <dgm:pt modelId="{9E7ACB1F-5862-410E-8DA9-BCC467425AC1}" type="pres">
      <dgm:prSet presAssocID="{B476F82B-ED20-423B-B78E-F225007B1CBF}"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chart"/>
        </a:ext>
      </dgm:extLst>
    </dgm:pt>
    <dgm:pt modelId="{4D0C24F9-3D53-4733-A3EF-4CC249B07C1C}" type="pres">
      <dgm:prSet presAssocID="{B476F82B-ED20-423B-B78E-F225007B1CBF}" presName="spaceRect" presStyleCnt="0"/>
      <dgm:spPr/>
    </dgm:pt>
    <dgm:pt modelId="{647617B9-D0D3-4662-8AEE-8A17ABE184BC}" type="pres">
      <dgm:prSet presAssocID="{B476F82B-ED20-423B-B78E-F225007B1CBF}" presName="textRect" presStyleLbl="revTx" presStyleIdx="1" presStyleCnt="5">
        <dgm:presLayoutVars>
          <dgm:chMax val="1"/>
          <dgm:chPref val="1"/>
        </dgm:presLayoutVars>
      </dgm:prSet>
      <dgm:spPr/>
    </dgm:pt>
    <dgm:pt modelId="{ED801973-575D-4F61-A808-0236BBC74904}" type="pres">
      <dgm:prSet presAssocID="{5312CA63-4C71-4690-9461-E000B6974121}" presName="sibTrans" presStyleCnt="0"/>
      <dgm:spPr/>
    </dgm:pt>
    <dgm:pt modelId="{E83934B7-1480-4803-9121-2ED60AA185E8}" type="pres">
      <dgm:prSet presAssocID="{324F4486-680A-4F11-8976-122843057ED7}" presName="compNode" presStyleCnt="0"/>
      <dgm:spPr/>
    </dgm:pt>
    <dgm:pt modelId="{6A7D4370-1026-4B78-8823-3D686C18AEF1}" type="pres">
      <dgm:prSet presAssocID="{324F4486-680A-4F11-8976-122843057ED7}" presName="iconBgRect" presStyleLbl="bgShp" presStyleIdx="2" presStyleCnt="5"/>
      <dgm:spPr>
        <a:prstGeom prst="round2DiagRect">
          <a:avLst>
            <a:gd name="adj1" fmla="val 29727"/>
            <a:gd name="adj2" fmla="val 0"/>
          </a:avLst>
        </a:prstGeom>
      </dgm:spPr>
    </dgm:pt>
    <dgm:pt modelId="{CDA7EF51-84E1-4D15-B994-25811CFB586A}" type="pres">
      <dgm:prSet presAssocID="{324F4486-680A-4F11-8976-122843057ED7}"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all center"/>
        </a:ext>
      </dgm:extLst>
    </dgm:pt>
    <dgm:pt modelId="{CBB9367C-7772-4C65-8B42-3A0D238C1584}" type="pres">
      <dgm:prSet presAssocID="{324F4486-680A-4F11-8976-122843057ED7}" presName="spaceRect" presStyleCnt="0"/>
      <dgm:spPr/>
    </dgm:pt>
    <dgm:pt modelId="{CD7F7351-6A55-4205-8B32-1A4B1863389B}" type="pres">
      <dgm:prSet presAssocID="{324F4486-680A-4F11-8976-122843057ED7}" presName="textRect" presStyleLbl="revTx" presStyleIdx="2" presStyleCnt="5">
        <dgm:presLayoutVars>
          <dgm:chMax val="1"/>
          <dgm:chPref val="1"/>
        </dgm:presLayoutVars>
      </dgm:prSet>
      <dgm:spPr/>
    </dgm:pt>
    <dgm:pt modelId="{EE1EBCA7-7A49-4149-801B-9367819D5F65}" type="pres">
      <dgm:prSet presAssocID="{EF4A0B99-5B40-4EF1-BDE3-51DEBC2FF890}" presName="sibTrans" presStyleCnt="0"/>
      <dgm:spPr/>
    </dgm:pt>
    <dgm:pt modelId="{EB773A55-B7F5-4204-A350-AA37E2BB770C}" type="pres">
      <dgm:prSet presAssocID="{1B70580E-83AD-4189-9DA5-F5AEDDABC63F}" presName="compNode" presStyleCnt="0"/>
      <dgm:spPr/>
    </dgm:pt>
    <dgm:pt modelId="{4A42439D-0A02-4160-8D2C-167899E14AFA}" type="pres">
      <dgm:prSet presAssocID="{1B70580E-83AD-4189-9DA5-F5AEDDABC63F}" presName="iconBgRect" presStyleLbl="bgShp" presStyleIdx="3" presStyleCnt="5"/>
      <dgm:spPr>
        <a:prstGeom prst="round2DiagRect">
          <a:avLst>
            <a:gd name="adj1" fmla="val 29727"/>
            <a:gd name="adj2" fmla="val 0"/>
          </a:avLst>
        </a:prstGeom>
      </dgm:spPr>
    </dgm:pt>
    <dgm:pt modelId="{6B35F034-0A70-4AA5-BFFA-78874A0217A5}" type="pres">
      <dgm:prSet presAssocID="{1B70580E-83AD-4189-9DA5-F5AEDDABC63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ser"/>
        </a:ext>
      </dgm:extLst>
    </dgm:pt>
    <dgm:pt modelId="{868FF604-C4CB-4C43-96F3-1B4EDF5862D7}" type="pres">
      <dgm:prSet presAssocID="{1B70580E-83AD-4189-9DA5-F5AEDDABC63F}" presName="spaceRect" presStyleCnt="0"/>
      <dgm:spPr/>
    </dgm:pt>
    <dgm:pt modelId="{13464F44-AF62-452E-B31E-FFF85F144EB6}" type="pres">
      <dgm:prSet presAssocID="{1B70580E-83AD-4189-9DA5-F5AEDDABC63F}" presName="textRect" presStyleLbl="revTx" presStyleIdx="3" presStyleCnt="5">
        <dgm:presLayoutVars>
          <dgm:chMax val="1"/>
          <dgm:chPref val="1"/>
        </dgm:presLayoutVars>
      </dgm:prSet>
      <dgm:spPr/>
    </dgm:pt>
    <dgm:pt modelId="{BA0B46ED-4930-4497-B2F0-5B169BD65D41}" type="pres">
      <dgm:prSet presAssocID="{194E4BE4-6E99-48A7-A81C-F56A5DF4730B}" presName="sibTrans" presStyleCnt="0"/>
      <dgm:spPr/>
    </dgm:pt>
    <dgm:pt modelId="{C9204812-6FE4-448A-A6A2-787D7FA49A45}" type="pres">
      <dgm:prSet presAssocID="{04965E20-0DCE-48B8-820C-C4B8B6BC6DC4}" presName="compNode" presStyleCnt="0"/>
      <dgm:spPr/>
    </dgm:pt>
    <dgm:pt modelId="{B5A22ACF-0A4C-447B-BEE4-0ABD2C17F619}" type="pres">
      <dgm:prSet presAssocID="{04965E20-0DCE-48B8-820C-C4B8B6BC6DC4}" presName="iconBgRect" presStyleLbl="bgShp" presStyleIdx="4" presStyleCnt="5"/>
      <dgm:spPr>
        <a:prstGeom prst="round2DiagRect">
          <a:avLst>
            <a:gd name="adj1" fmla="val 29727"/>
            <a:gd name="adj2" fmla="val 0"/>
          </a:avLst>
        </a:prstGeom>
      </dgm:spPr>
    </dgm:pt>
    <dgm:pt modelId="{74DA8BA3-D731-4C86-A00D-ECBDDB1792D7}" type="pres">
      <dgm:prSet presAssocID="{04965E20-0DCE-48B8-820C-C4B8B6BC6DC4}"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Receiver"/>
        </a:ext>
      </dgm:extLst>
    </dgm:pt>
    <dgm:pt modelId="{308EF4D2-1BC1-45D8-90DD-FEF9321C0A64}" type="pres">
      <dgm:prSet presAssocID="{04965E20-0DCE-48B8-820C-C4B8B6BC6DC4}" presName="spaceRect" presStyleCnt="0"/>
      <dgm:spPr/>
    </dgm:pt>
    <dgm:pt modelId="{68ADC8A3-B9AC-467E-B8B1-A7C080003552}" type="pres">
      <dgm:prSet presAssocID="{04965E20-0DCE-48B8-820C-C4B8B6BC6DC4}" presName="textRect" presStyleLbl="revTx" presStyleIdx="4" presStyleCnt="5">
        <dgm:presLayoutVars>
          <dgm:chMax val="1"/>
          <dgm:chPref val="1"/>
        </dgm:presLayoutVars>
      </dgm:prSet>
      <dgm:spPr/>
    </dgm:pt>
  </dgm:ptLst>
  <dgm:cxnLst>
    <dgm:cxn modelId="{1250CB0E-015A-4837-AC88-E24EB59E2434}" type="presOf" srcId="{1B70580E-83AD-4189-9DA5-F5AEDDABC63F}" destId="{13464F44-AF62-452E-B31E-FFF85F144EB6}" srcOrd="0" destOrd="0" presId="urn:microsoft.com/office/officeart/2018/5/layout/IconLeafLabelList"/>
    <dgm:cxn modelId="{77061B0F-DCF8-4ECD-BCD5-AC90C47E66A7}" type="presOf" srcId="{9B5CE38A-9C92-4AF6-AD7C-D92B126DEA36}" destId="{50BEACF9-720F-43FE-866A-7D38494C6B0D}" srcOrd="0" destOrd="0" presId="urn:microsoft.com/office/officeart/2018/5/layout/IconLeafLabelList"/>
    <dgm:cxn modelId="{88FAD31C-EE1E-46DE-868A-A525A6E6627F}" srcId="{9B5CE38A-9C92-4AF6-AD7C-D92B126DEA36}" destId="{1B70580E-83AD-4189-9DA5-F5AEDDABC63F}" srcOrd="3" destOrd="0" parTransId="{C34E7238-A31E-4246-B9C6-D23D5871A883}" sibTransId="{194E4BE4-6E99-48A7-A81C-F56A5DF4730B}"/>
    <dgm:cxn modelId="{4DED0026-B21C-44D1-ABD5-AB4E38A20D4B}" type="presOf" srcId="{259D1480-9AEF-4104-AA9E-AE6DB711A486}" destId="{CA6342A0-9E42-468B-AAC7-EA7BEB5A80A4}" srcOrd="0" destOrd="0" presId="urn:microsoft.com/office/officeart/2018/5/layout/IconLeafLabelList"/>
    <dgm:cxn modelId="{E734886D-A101-4355-87B4-A4E95D68E8E4}" srcId="{9B5CE38A-9C92-4AF6-AD7C-D92B126DEA36}" destId="{B476F82B-ED20-423B-B78E-F225007B1CBF}" srcOrd="1" destOrd="0" parTransId="{6A1424A2-A3FA-4F5F-AE39-9CD22FB11E1A}" sibTransId="{5312CA63-4C71-4690-9461-E000B6974121}"/>
    <dgm:cxn modelId="{19A959A1-B1D0-4063-9B96-FE5BD63EA6E0}" type="presOf" srcId="{324F4486-680A-4F11-8976-122843057ED7}" destId="{CD7F7351-6A55-4205-8B32-1A4B1863389B}" srcOrd="0" destOrd="0" presId="urn:microsoft.com/office/officeart/2018/5/layout/IconLeafLabelList"/>
    <dgm:cxn modelId="{7EFFA3C3-D2D6-4A58-A2A4-8E1386C12507}" srcId="{9B5CE38A-9C92-4AF6-AD7C-D92B126DEA36}" destId="{259D1480-9AEF-4104-AA9E-AE6DB711A486}" srcOrd="0" destOrd="0" parTransId="{4D589555-5FE0-4EE5-B906-964CF645C26E}" sibTransId="{02F34F3A-DEC6-477A-B774-11B003CA3506}"/>
    <dgm:cxn modelId="{906DA3D0-DD5B-4741-8030-640D80AFBD99}" type="presOf" srcId="{B476F82B-ED20-423B-B78E-F225007B1CBF}" destId="{647617B9-D0D3-4662-8AEE-8A17ABE184BC}" srcOrd="0" destOrd="0" presId="urn:microsoft.com/office/officeart/2018/5/layout/IconLeafLabelList"/>
    <dgm:cxn modelId="{C1F666D1-A7E5-4406-9094-B16459F3EB7D}" srcId="{9B5CE38A-9C92-4AF6-AD7C-D92B126DEA36}" destId="{324F4486-680A-4F11-8976-122843057ED7}" srcOrd="2" destOrd="0" parTransId="{F97A2603-4457-441B-8143-D467DE98F33F}" sibTransId="{EF4A0B99-5B40-4EF1-BDE3-51DEBC2FF890}"/>
    <dgm:cxn modelId="{62F0AADD-33FF-4734-A8B7-E280459FA0A0}" srcId="{9B5CE38A-9C92-4AF6-AD7C-D92B126DEA36}" destId="{04965E20-0DCE-48B8-820C-C4B8B6BC6DC4}" srcOrd="4" destOrd="0" parTransId="{66269BF2-9F43-4AD2-8E25-2BDE327D155C}" sibTransId="{901BCF40-8A66-452D-9B52-880D95A91059}"/>
    <dgm:cxn modelId="{DFD816DE-A937-476B-97A0-B5FFDF303E44}" type="presOf" srcId="{04965E20-0DCE-48B8-820C-C4B8B6BC6DC4}" destId="{68ADC8A3-B9AC-467E-B8B1-A7C080003552}" srcOrd="0" destOrd="0" presId="urn:microsoft.com/office/officeart/2018/5/layout/IconLeafLabelList"/>
    <dgm:cxn modelId="{51C79D69-2D8C-4046-BE17-975F3F18EDEB}" type="presParOf" srcId="{50BEACF9-720F-43FE-866A-7D38494C6B0D}" destId="{6F386B97-9731-46DA-8195-68609D475F83}" srcOrd="0" destOrd="0" presId="urn:microsoft.com/office/officeart/2018/5/layout/IconLeafLabelList"/>
    <dgm:cxn modelId="{8480AD09-66A5-4C4E-9AB7-CE935A491FBD}" type="presParOf" srcId="{6F386B97-9731-46DA-8195-68609D475F83}" destId="{9A145A9F-49EE-4795-9FD1-AAF73254FC5A}" srcOrd="0" destOrd="0" presId="urn:microsoft.com/office/officeart/2018/5/layout/IconLeafLabelList"/>
    <dgm:cxn modelId="{9F6DEE00-45E6-4CD7-AEB3-C95C5B8D991F}" type="presParOf" srcId="{6F386B97-9731-46DA-8195-68609D475F83}" destId="{0E36750C-446C-4D30-93CD-6EBC02E2B14F}" srcOrd="1" destOrd="0" presId="urn:microsoft.com/office/officeart/2018/5/layout/IconLeafLabelList"/>
    <dgm:cxn modelId="{172FF35A-C5DB-466C-A977-73A6711103F6}" type="presParOf" srcId="{6F386B97-9731-46DA-8195-68609D475F83}" destId="{8FC31E28-C8BF-4E15-A345-62916405421C}" srcOrd="2" destOrd="0" presId="urn:microsoft.com/office/officeart/2018/5/layout/IconLeafLabelList"/>
    <dgm:cxn modelId="{93CB509E-ED81-4CD3-9BE3-4B21C5292244}" type="presParOf" srcId="{6F386B97-9731-46DA-8195-68609D475F83}" destId="{CA6342A0-9E42-468B-AAC7-EA7BEB5A80A4}" srcOrd="3" destOrd="0" presId="urn:microsoft.com/office/officeart/2018/5/layout/IconLeafLabelList"/>
    <dgm:cxn modelId="{A5292A5B-9001-4FAF-A152-8AF0BDAA7DE4}" type="presParOf" srcId="{50BEACF9-720F-43FE-866A-7D38494C6B0D}" destId="{39728BBF-79B9-47F6-A2FD-D14080E7BCEF}" srcOrd="1" destOrd="0" presId="urn:microsoft.com/office/officeart/2018/5/layout/IconLeafLabelList"/>
    <dgm:cxn modelId="{B0F4EA49-3ADB-445E-88B4-68700BE2730B}" type="presParOf" srcId="{50BEACF9-720F-43FE-866A-7D38494C6B0D}" destId="{55A47A72-C2FC-4F0A-AD0C-644B0F006CC5}" srcOrd="2" destOrd="0" presId="urn:microsoft.com/office/officeart/2018/5/layout/IconLeafLabelList"/>
    <dgm:cxn modelId="{74C12D11-E423-412A-990B-7C3B949A47CD}" type="presParOf" srcId="{55A47A72-C2FC-4F0A-AD0C-644B0F006CC5}" destId="{0E3F9DC2-E579-4A53-A9AB-2DCCBFB935B1}" srcOrd="0" destOrd="0" presId="urn:microsoft.com/office/officeart/2018/5/layout/IconLeafLabelList"/>
    <dgm:cxn modelId="{BC2A1842-FC1B-4C31-BD71-AB2357DFEDED}" type="presParOf" srcId="{55A47A72-C2FC-4F0A-AD0C-644B0F006CC5}" destId="{9E7ACB1F-5862-410E-8DA9-BCC467425AC1}" srcOrd="1" destOrd="0" presId="urn:microsoft.com/office/officeart/2018/5/layout/IconLeafLabelList"/>
    <dgm:cxn modelId="{C4CB7CBE-8B66-4D09-8CEF-5027D491A834}" type="presParOf" srcId="{55A47A72-C2FC-4F0A-AD0C-644B0F006CC5}" destId="{4D0C24F9-3D53-4733-A3EF-4CC249B07C1C}" srcOrd="2" destOrd="0" presId="urn:microsoft.com/office/officeart/2018/5/layout/IconLeafLabelList"/>
    <dgm:cxn modelId="{F5EC3602-129A-46DD-B0A8-749857F80A52}" type="presParOf" srcId="{55A47A72-C2FC-4F0A-AD0C-644B0F006CC5}" destId="{647617B9-D0D3-4662-8AEE-8A17ABE184BC}" srcOrd="3" destOrd="0" presId="urn:microsoft.com/office/officeart/2018/5/layout/IconLeafLabelList"/>
    <dgm:cxn modelId="{96E363FA-F0A5-4EC9-A4FC-0F429870E29E}" type="presParOf" srcId="{50BEACF9-720F-43FE-866A-7D38494C6B0D}" destId="{ED801973-575D-4F61-A808-0236BBC74904}" srcOrd="3" destOrd="0" presId="urn:microsoft.com/office/officeart/2018/5/layout/IconLeafLabelList"/>
    <dgm:cxn modelId="{76EADC26-066E-4111-A638-3490ABDA6032}" type="presParOf" srcId="{50BEACF9-720F-43FE-866A-7D38494C6B0D}" destId="{E83934B7-1480-4803-9121-2ED60AA185E8}" srcOrd="4" destOrd="0" presId="urn:microsoft.com/office/officeart/2018/5/layout/IconLeafLabelList"/>
    <dgm:cxn modelId="{E9E64726-2981-4DA1-806A-931D866058D7}" type="presParOf" srcId="{E83934B7-1480-4803-9121-2ED60AA185E8}" destId="{6A7D4370-1026-4B78-8823-3D686C18AEF1}" srcOrd="0" destOrd="0" presId="urn:microsoft.com/office/officeart/2018/5/layout/IconLeafLabelList"/>
    <dgm:cxn modelId="{6245D2B8-0540-4F07-98C7-8E77793D16C4}" type="presParOf" srcId="{E83934B7-1480-4803-9121-2ED60AA185E8}" destId="{CDA7EF51-84E1-4D15-B994-25811CFB586A}" srcOrd="1" destOrd="0" presId="urn:microsoft.com/office/officeart/2018/5/layout/IconLeafLabelList"/>
    <dgm:cxn modelId="{5F380EBA-AFA1-4CD8-A718-5EA061F41325}" type="presParOf" srcId="{E83934B7-1480-4803-9121-2ED60AA185E8}" destId="{CBB9367C-7772-4C65-8B42-3A0D238C1584}" srcOrd="2" destOrd="0" presId="urn:microsoft.com/office/officeart/2018/5/layout/IconLeafLabelList"/>
    <dgm:cxn modelId="{44F1BA49-3DFF-4ED8-B37B-04FF38B516B3}" type="presParOf" srcId="{E83934B7-1480-4803-9121-2ED60AA185E8}" destId="{CD7F7351-6A55-4205-8B32-1A4B1863389B}" srcOrd="3" destOrd="0" presId="urn:microsoft.com/office/officeart/2018/5/layout/IconLeafLabelList"/>
    <dgm:cxn modelId="{31409859-E8FD-4BCC-9435-A5125B641BC4}" type="presParOf" srcId="{50BEACF9-720F-43FE-866A-7D38494C6B0D}" destId="{EE1EBCA7-7A49-4149-801B-9367819D5F65}" srcOrd="5" destOrd="0" presId="urn:microsoft.com/office/officeart/2018/5/layout/IconLeafLabelList"/>
    <dgm:cxn modelId="{CA36DC90-5125-4683-91C2-1AE086E6BC48}" type="presParOf" srcId="{50BEACF9-720F-43FE-866A-7D38494C6B0D}" destId="{EB773A55-B7F5-4204-A350-AA37E2BB770C}" srcOrd="6" destOrd="0" presId="urn:microsoft.com/office/officeart/2018/5/layout/IconLeafLabelList"/>
    <dgm:cxn modelId="{C6DC82AE-CD63-4001-87D5-1EE06B1973D0}" type="presParOf" srcId="{EB773A55-B7F5-4204-A350-AA37E2BB770C}" destId="{4A42439D-0A02-4160-8D2C-167899E14AFA}" srcOrd="0" destOrd="0" presId="urn:microsoft.com/office/officeart/2018/5/layout/IconLeafLabelList"/>
    <dgm:cxn modelId="{78C0418C-749E-4555-9C4D-3C266F75B63C}" type="presParOf" srcId="{EB773A55-B7F5-4204-A350-AA37E2BB770C}" destId="{6B35F034-0A70-4AA5-BFFA-78874A0217A5}" srcOrd="1" destOrd="0" presId="urn:microsoft.com/office/officeart/2018/5/layout/IconLeafLabelList"/>
    <dgm:cxn modelId="{B3ABD96A-E9EF-42E2-A954-B28170D0CA2A}" type="presParOf" srcId="{EB773A55-B7F5-4204-A350-AA37E2BB770C}" destId="{868FF604-C4CB-4C43-96F3-1B4EDF5862D7}" srcOrd="2" destOrd="0" presId="urn:microsoft.com/office/officeart/2018/5/layout/IconLeafLabelList"/>
    <dgm:cxn modelId="{E7206136-07CD-40DC-91D3-1A2B892D776C}" type="presParOf" srcId="{EB773A55-B7F5-4204-A350-AA37E2BB770C}" destId="{13464F44-AF62-452E-B31E-FFF85F144EB6}" srcOrd="3" destOrd="0" presId="urn:microsoft.com/office/officeart/2018/5/layout/IconLeafLabelList"/>
    <dgm:cxn modelId="{4EE07A52-CAE9-4CF4-876B-E4E27D80E0DF}" type="presParOf" srcId="{50BEACF9-720F-43FE-866A-7D38494C6B0D}" destId="{BA0B46ED-4930-4497-B2F0-5B169BD65D41}" srcOrd="7" destOrd="0" presId="urn:microsoft.com/office/officeart/2018/5/layout/IconLeafLabelList"/>
    <dgm:cxn modelId="{4A2AB339-5BAF-4011-A548-33AD0AB5299A}" type="presParOf" srcId="{50BEACF9-720F-43FE-866A-7D38494C6B0D}" destId="{C9204812-6FE4-448A-A6A2-787D7FA49A45}" srcOrd="8" destOrd="0" presId="urn:microsoft.com/office/officeart/2018/5/layout/IconLeafLabelList"/>
    <dgm:cxn modelId="{B3818AE8-D19C-416F-9AE4-CEAED05FF865}" type="presParOf" srcId="{C9204812-6FE4-448A-A6A2-787D7FA49A45}" destId="{B5A22ACF-0A4C-447B-BEE4-0ABD2C17F619}" srcOrd="0" destOrd="0" presId="urn:microsoft.com/office/officeart/2018/5/layout/IconLeafLabelList"/>
    <dgm:cxn modelId="{FDFF8C5A-1561-437F-BB16-0AA696D86F59}" type="presParOf" srcId="{C9204812-6FE4-448A-A6A2-787D7FA49A45}" destId="{74DA8BA3-D731-4C86-A00D-ECBDDB1792D7}" srcOrd="1" destOrd="0" presId="urn:microsoft.com/office/officeart/2018/5/layout/IconLeafLabelList"/>
    <dgm:cxn modelId="{FE364643-CE59-4F21-A52B-1F06E25D1BCB}" type="presParOf" srcId="{C9204812-6FE4-448A-A6A2-787D7FA49A45}" destId="{308EF4D2-1BC1-45D8-90DD-FEF9321C0A64}" srcOrd="2" destOrd="0" presId="urn:microsoft.com/office/officeart/2018/5/layout/IconLeafLabelList"/>
    <dgm:cxn modelId="{A15348A4-9C8D-47F3-8BB0-EDBE163E36F1}" type="presParOf" srcId="{C9204812-6FE4-448A-A6A2-787D7FA49A45}" destId="{68ADC8A3-B9AC-467E-B8B1-A7C080003552}"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9835F4-F786-4401-BB98-F62D190A652B}" type="doc">
      <dgm:prSet loTypeId="urn:microsoft.com/office/officeart/2017/3/layout/HorizontalLabelsTimeline" loCatId="process" qsTypeId="urn:microsoft.com/office/officeart/2005/8/quickstyle/simple4" qsCatId="simple" csTypeId="urn:microsoft.com/office/officeart/2005/8/colors/colorful5" csCatId="colorful" phldr="1"/>
      <dgm:spPr/>
      <dgm:t>
        <a:bodyPr/>
        <a:lstStyle/>
        <a:p>
          <a:endParaRPr lang="en-US"/>
        </a:p>
      </dgm:t>
    </dgm:pt>
    <dgm:pt modelId="{F20B5AF2-2563-4971-9A5B-FD32EEEA1A41}">
      <dgm:prSet/>
      <dgm:spPr/>
      <dgm:t>
        <a:bodyPr/>
        <a:lstStyle/>
        <a:p>
          <a:pPr>
            <a:defRPr b="1"/>
          </a:pPr>
          <a:r>
            <a:rPr lang="en-US"/>
            <a:t>17 Sep. 2026</a:t>
          </a:r>
        </a:p>
      </dgm:t>
    </dgm:pt>
    <dgm:pt modelId="{07BB809B-BDB7-4A03-B0DF-323D8BFF9992}" type="parTrans" cxnId="{9E7A22B8-FAC3-49BF-8B28-060BEC571B21}">
      <dgm:prSet/>
      <dgm:spPr/>
      <dgm:t>
        <a:bodyPr/>
        <a:lstStyle/>
        <a:p>
          <a:endParaRPr lang="en-US"/>
        </a:p>
      </dgm:t>
    </dgm:pt>
    <dgm:pt modelId="{82CB227B-80C3-420B-B022-870FAF92398E}" type="sibTrans" cxnId="{9E7A22B8-FAC3-49BF-8B28-060BEC571B21}">
      <dgm:prSet/>
      <dgm:spPr/>
      <dgm:t>
        <a:bodyPr/>
        <a:lstStyle/>
        <a:p>
          <a:endParaRPr lang="en-US"/>
        </a:p>
      </dgm:t>
    </dgm:pt>
    <dgm:pt modelId="{A690C3A7-3DF8-43F7-AAE9-E024524D4ACC}">
      <dgm:prSet/>
      <dgm:spPr/>
      <dgm:t>
        <a:bodyPr/>
        <a:lstStyle/>
        <a:p>
          <a:r>
            <a:rPr lang="en-US">
              <a:latin typeface="Aptos Display" panose="02110004020202020204"/>
            </a:rPr>
            <a:t>Survey</a:t>
          </a:r>
          <a:r>
            <a:rPr lang="en-US"/>
            <a:t> Results and Interpretation</a:t>
          </a:r>
        </a:p>
      </dgm:t>
    </dgm:pt>
    <dgm:pt modelId="{759B5D08-46BB-49B4-A13C-C0617CF33D62}" type="parTrans" cxnId="{0E82574B-5458-443A-9DD5-DC8929C7215B}">
      <dgm:prSet/>
      <dgm:spPr/>
      <dgm:t>
        <a:bodyPr/>
        <a:lstStyle/>
        <a:p>
          <a:endParaRPr lang="en-US"/>
        </a:p>
      </dgm:t>
    </dgm:pt>
    <dgm:pt modelId="{AE0F33AF-96D0-4F47-82EC-1418AA965214}" type="sibTrans" cxnId="{0E82574B-5458-443A-9DD5-DC8929C7215B}">
      <dgm:prSet/>
      <dgm:spPr/>
      <dgm:t>
        <a:bodyPr/>
        <a:lstStyle/>
        <a:p>
          <a:endParaRPr lang="en-US"/>
        </a:p>
      </dgm:t>
    </dgm:pt>
    <dgm:pt modelId="{5629FCF1-53BA-48E0-B6E3-8233882372A1}">
      <dgm:prSet/>
      <dgm:spPr/>
      <dgm:t>
        <a:bodyPr/>
        <a:lstStyle/>
        <a:p>
          <a:pPr>
            <a:defRPr b="1"/>
          </a:pPr>
          <a:r>
            <a:rPr lang="en-US"/>
            <a:t>15 Oct. 2026</a:t>
          </a:r>
        </a:p>
      </dgm:t>
    </dgm:pt>
    <dgm:pt modelId="{D9C00B73-40F6-4D66-A4DD-6FB6CE5E54B8}" type="parTrans" cxnId="{7A0B9010-45A0-4592-B347-C25349359E9D}">
      <dgm:prSet/>
      <dgm:spPr/>
      <dgm:t>
        <a:bodyPr/>
        <a:lstStyle/>
        <a:p>
          <a:endParaRPr lang="en-US"/>
        </a:p>
      </dgm:t>
    </dgm:pt>
    <dgm:pt modelId="{55BA2F7B-CA97-4E7E-BF56-1DD1D2615B03}" type="sibTrans" cxnId="{7A0B9010-45A0-4592-B347-C25349359E9D}">
      <dgm:prSet/>
      <dgm:spPr/>
      <dgm:t>
        <a:bodyPr/>
        <a:lstStyle/>
        <a:p>
          <a:endParaRPr lang="en-US"/>
        </a:p>
      </dgm:t>
    </dgm:pt>
    <dgm:pt modelId="{9D619051-B19F-4E45-AB12-2BCFACF014A0}">
      <dgm:prSet/>
      <dgm:spPr/>
      <dgm:t>
        <a:bodyPr/>
        <a:lstStyle/>
        <a:p>
          <a:pPr rtl="0"/>
          <a:r>
            <a:rPr lang="en-US" b="1">
              <a:latin typeface="Aptos Display" panose="02110004020202020204"/>
            </a:rPr>
            <a:t> </a:t>
          </a:r>
          <a:r>
            <a:rPr lang="en-US" b="0">
              <a:latin typeface="Aptos Display" panose="02110004020202020204"/>
            </a:rPr>
            <a:t>PEARS User Dashboard</a:t>
          </a:r>
        </a:p>
      </dgm:t>
    </dgm:pt>
    <dgm:pt modelId="{7C469D9D-9D3C-48AD-B4E2-5B9C3B060996}" type="parTrans" cxnId="{10261D50-4D33-41BC-99C7-EC9305019164}">
      <dgm:prSet/>
      <dgm:spPr/>
      <dgm:t>
        <a:bodyPr/>
        <a:lstStyle/>
        <a:p>
          <a:endParaRPr lang="en-US"/>
        </a:p>
      </dgm:t>
    </dgm:pt>
    <dgm:pt modelId="{74F53219-B1C1-47BF-94EC-8A0F3FA4CB31}" type="sibTrans" cxnId="{10261D50-4D33-41BC-99C7-EC9305019164}">
      <dgm:prSet/>
      <dgm:spPr/>
      <dgm:t>
        <a:bodyPr/>
        <a:lstStyle/>
        <a:p>
          <a:endParaRPr lang="en-US"/>
        </a:p>
      </dgm:t>
    </dgm:pt>
    <dgm:pt modelId="{D39AC540-0E1F-486F-B3E5-1CDB80EAC6D0}">
      <dgm:prSet/>
      <dgm:spPr/>
      <dgm:t>
        <a:bodyPr/>
        <a:lstStyle/>
        <a:p>
          <a:r>
            <a:rPr lang="en-US">
              <a:latin typeface="Aptos Display" panose="02110004020202020204"/>
            </a:rPr>
            <a:t>Year</a:t>
          </a:r>
          <a:r>
            <a:rPr lang="en-US"/>
            <a:t> End Reporting </a:t>
          </a:r>
        </a:p>
      </dgm:t>
    </dgm:pt>
    <dgm:pt modelId="{3C9F75D3-7BCF-4672-9A81-5AEFB51D1F69}" type="parTrans" cxnId="{5E4CBF22-6FCF-48C5-8990-A5A755BF3E75}">
      <dgm:prSet/>
      <dgm:spPr/>
      <dgm:t>
        <a:bodyPr/>
        <a:lstStyle/>
        <a:p>
          <a:endParaRPr lang="en-US"/>
        </a:p>
      </dgm:t>
    </dgm:pt>
    <dgm:pt modelId="{ADE98DC3-9619-4CA7-8B22-32EBDAF7D5AC}" type="sibTrans" cxnId="{5E4CBF22-6FCF-48C5-8990-A5A755BF3E75}">
      <dgm:prSet/>
      <dgm:spPr/>
      <dgm:t>
        <a:bodyPr/>
        <a:lstStyle/>
        <a:p>
          <a:endParaRPr lang="en-US"/>
        </a:p>
      </dgm:t>
    </dgm:pt>
    <dgm:pt modelId="{7C1E2556-ECFD-4F3D-9958-29DB8735EEFD}">
      <dgm:prSet/>
      <dgm:spPr/>
      <dgm:t>
        <a:bodyPr/>
        <a:lstStyle/>
        <a:p>
          <a:pPr>
            <a:defRPr b="1"/>
          </a:pPr>
          <a:r>
            <a:rPr lang="en-US"/>
            <a:t>17 Dec. 2026</a:t>
          </a:r>
        </a:p>
      </dgm:t>
    </dgm:pt>
    <dgm:pt modelId="{AC1FA926-3347-40D9-9162-C227700F2468}" type="parTrans" cxnId="{4F14609A-0B8C-4FFD-B88D-868CDEBDB6A3}">
      <dgm:prSet/>
      <dgm:spPr/>
      <dgm:t>
        <a:bodyPr/>
        <a:lstStyle/>
        <a:p>
          <a:endParaRPr lang="en-US"/>
        </a:p>
      </dgm:t>
    </dgm:pt>
    <dgm:pt modelId="{C6D6433B-F81E-4D1B-B630-5ABFDFD3B34F}" type="sibTrans" cxnId="{4F14609A-0B8C-4FFD-B88D-868CDEBDB6A3}">
      <dgm:prSet/>
      <dgm:spPr/>
      <dgm:t>
        <a:bodyPr/>
        <a:lstStyle/>
        <a:p>
          <a:endParaRPr lang="en-US"/>
        </a:p>
      </dgm:t>
    </dgm:pt>
    <dgm:pt modelId="{60A673C1-DA3B-4951-8DAC-F21D3760215B}">
      <dgm:prSet/>
      <dgm:spPr/>
      <dgm:t>
        <a:bodyPr/>
        <a:lstStyle/>
        <a:p>
          <a:r>
            <a:rPr lang="en-US">
              <a:latin typeface="Aptos Display" panose="02110004020202020204"/>
            </a:rPr>
            <a:t>Topic</a:t>
          </a:r>
          <a:r>
            <a:rPr lang="en-US"/>
            <a:t> TBD</a:t>
          </a:r>
        </a:p>
      </dgm:t>
    </dgm:pt>
    <dgm:pt modelId="{B8865762-80B4-4B73-810B-EC5E74375473}" type="parTrans" cxnId="{7F56AC69-ACC1-40A2-9BB1-345428A380D8}">
      <dgm:prSet/>
      <dgm:spPr/>
      <dgm:t>
        <a:bodyPr/>
        <a:lstStyle/>
        <a:p>
          <a:endParaRPr lang="en-US"/>
        </a:p>
      </dgm:t>
    </dgm:pt>
    <dgm:pt modelId="{7D23BE31-889B-4AB3-A373-D5D6AB024FAE}" type="sibTrans" cxnId="{7F56AC69-ACC1-40A2-9BB1-345428A380D8}">
      <dgm:prSet/>
      <dgm:spPr/>
      <dgm:t>
        <a:bodyPr/>
        <a:lstStyle/>
        <a:p>
          <a:endParaRPr lang="en-US"/>
        </a:p>
      </dgm:t>
    </dgm:pt>
    <dgm:pt modelId="{02C88995-3266-4F86-85C2-7E05687507DD}">
      <dgm:prSet phldrT="[Text]" phldr="0"/>
      <dgm:spPr/>
      <dgm:t>
        <a:bodyPr/>
        <a:lstStyle/>
        <a:p>
          <a:pPr>
            <a:defRPr b="1"/>
          </a:pPr>
          <a:r>
            <a:rPr lang="en-US" sz="2200" b="1">
              <a:latin typeface="Aptos Display" panose="02110004020202020204"/>
            </a:rPr>
            <a:t>12</a:t>
          </a:r>
          <a:r>
            <a:rPr lang="en-US" sz="2200"/>
            <a:t> Nov. 2026</a:t>
          </a:r>
        </a:p>
      </dgm:t>
    </dgm:pt>
    <dgm:pt modelId="{94319765-A6AA-451D-A477-14D53C265D83}" type="parTrans" cxnId="{BE6CF3AD-C920-487D-8872-6863D1FB61B8}">
      <dgm:prSet/>
      <dgm:spPr/>
    </dgm:pt>
    <dgm:pt modelId="{0EEC1418-5B4A-4F89-8F99-DC215730281B}" type="sibTrans" cxnId="{BE6CF3AD-C920-487D-8872-6863D1FB61B8}">
      <dgm:prSet/>
      <dgm:spPr/>
    </dgm:pt>
    <dgm:pt modelId="{553B7DCD-BB47-4383-A8AC-E2AEC8CAEDF9}" type="pres">
      <dgm:prSet presAssocID="{CC9835F4-F786-4401-BB98-F62D190A652B}" presName="root" presStyleCnt="0">
        <dgm:presLayoutVars>
          <dgm:chMax/>
          <dgm:chPref/>
          <dgm:animLvl val="lvl"/>
        </dgm:presLayoutVars>
      </dgm:prSet>
      <dgm:spPr/>
    </dgm:pt>
    <dgm:pt modelId="{12312D2E-56A3-44F9-81B8-D596C42A7486}" type="pres">
      <dgm:prSet presAssocID="{CC9835F4-F786-4401-BB98-F62D190A652B}" presName="divider" presStyleLbl="fgAcc1" presStyleIdx="0" presStyleCnt="1"/>
      <dgm:spPr/>
    </dgm:pt>
    <dgm:pt modelId="{86B33EF4-8FCC-4EC3-8FEE-1090C99AF94A}" type="pres">
      <dgm:prSet presAssocID="{CC9835F4-F786-4401-BB98-F62D190A652B}" presName="nodes" presStyleCnt="0">
        <dgm:presLayoutVars>
          <dgm:chMax/>
          <dgm:chPref/>
          <dgm:animLvl val="lvl"/>
        </dgm:presLayoutVars>
      </dgm:prSet>
      <dgm:spPr/>
    </dgm:pt>
    <dgm:pt modelId="{08C9F4A7-6F11-4C2A-85C6-2FCDC67F52FD}" type="pres">
      <dgm:prSet presAssocID="{F20B5AF2-2563-4971-9A5B-FD32EEEA1A41}" presName="composite" presStyleCnt="0"/>
      <dgm:spPr/>
    </dgm:pt>
    <dgm:pt modelId="{93BF3754-FA46-4CA2-B1DE-864BF0CFDD38}" type="pres">
      <dgm:prSet presAssocID="{F20B5AF2-2563-4971-9A5B-FD32EEEA1A41}" presName="L1TextContainer" presStyleLbl="alignNode1" presStyleIdx="0" presStyleCnt="4">
        <dgm:presLayoutVars>
          <dgm:chMax val="1"/>
          <dgm:chPref val="1"/>
          <dgm:bulletEnabled val="1"/>
        </dgm:presLayoutVars>
      </dgm:prSet>
      <dgm:spPr/>
    </dgm:pt>
    <dgm:pt modelId="{328D6827-2BD1-44CE-B416-B3EA5F467689}" type="pres">
      <dgm:prSet presAssocID="{F20B5AF2-2563-4971-9A5B-FD32EEEA1A41}" presName="L2TextContainerWrapper" presStyleCnt="0">
        <dgm:presLayoutVars>
          <dgm:bulletEnabled val="1"/>
        </dgm:presLayoutVars>
      </dgm:prSet>
      <dgm:spPr/>
    </dgm:pt>
    <dgm:pt modelId="{5E6DDDCF-15C9-4978-99F6-FE9941E88012}" type="pres">
      <dgm:prSet presAssocID="{F20B5AF2-2563-4971-9A5B-FD32EEEA1A41}" presName="L2TextContainer" presStyleLbl="bgAccFollowNode1" presStyleIdx="0" presStyleCnt="4"/>
      <dgm:spPr/>
    </dgm:pt>
    <dgm:pt modelId="{BD1FDAB3-E266-4D35-8E75-E1982883A53D}" type="pres">
      <dgm:prSet presAssocID="{F20B5AF2-2563-4971-9A5B-FD32EEEA1A41}" presName="FlexibleEmptyPlaceHolder" presStyleCnt="0"/>
      <dgm:spPr/>
    </dgm:pt>
    <dgm:pt modelId="{55CE8733-627E-47F7-9F40-125D616CD2FA}" type="pres">
      <dgm:prSet presAssocID="{F20B5AF2-2563-4971-9A5B-FD32EEEA1A41}" presName="ConnectLine" presStyleLbl="sibTrans1D1" presStyleIdx="0" presStyleCnt="4"/>
      <dgm:spPr/>
    </dgm:pt>
    <dgm:pt modelId="{1998680E-3BDE-4CC6-AC9D-E58DC3CC7F52}" type="pres">
      <dgm:prSet presAssocID="{F20B5AF2-2563-4971-9A5B-FD32EEEA1A41}" presName="ConnectorPoint" presStyleLbl="node1" presStyleIdx="0" presStyleCnt="4"/>
      <dgm:spPr>
        <a:gradFill rotWithShape="0">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w="6350">
          <a:noFill/>
        </a:ln>
        <a:effectLst/>
      </dgm:spPr>
    </dgm:pt>
    <dgm:pt modelId="{D9E94F2F-7415-4B1B-9C7E-BAF7CEA1F1EE}" type="pres">
      <dgm:prSet presAssocID="{F20B5AF2-2563-4971-9A5B-FD32EEEA1A41}" presName="EmptyPlaceHolder" presStyleCnt="0"/>
      <dgm:spPr/>
    </dgm:pt>
    <dgm:pt modelId="{15D31957-D585-454C-852D-63A100879898}" type="pres">
      <dgm:prSet presAssocID="{82CB227B-80C3-420B-B022-870FAF92398E}" presName="spaceBetweenRectangles" presStyleCnt="0"/>
      <dgm:spPr/>
    </dgm:pt>
    <dgm:pt modelId="{79F2E60E-B15C-4C9C-96EC-0DC524707DA6}" type="pres">
      <dgm:prSet presAssocID="{5629FCF1-53BA-48E0-B6E3-8233882372A1}" presName="composite" presStyleCnt="0"/>
      <dgm:spPr/>
    </dgm:pt>
    <dgm:pt modelId="{2A9A9607-4A89-4D58-A453-8D676A614224}" type="pres">
      <dgm:prSet presAssocID="{5629FCF1-53BA-48E0-B6E3-8233882372A1}" presName="L1TextContainer" presStyleLbl="alignNode1" presStyleIdx="1" presStyleCnt="4">
        <dgm:presLayoutVars>
          <dgm:chMax val="1"/>
          <dgm:chPref val="1"/>
          <dgm:bulletEnabled val="1"/>
        </dgm:presLayoutVars>
      </dgm:prSet>
      <dgm:spPr/>
    </dgm:pt>
    <dgm:pt modelId="{5CC2E60E-3ABE-450E-A565-16EEB6B7DEE8}" type="pres">
      <dgm:prSet presAssocID="{5629FCF1-53BA-48E0-B6E3-8233882372A1}" presName="L2TextContainerWrapper" presStyleCnt="0">
        <dgm:presLayoutVars>
          <dgm:bulletEnabled val="1"/>
        </dgm:presLayoutVars>
      </dgm:prSet>
      <dgm:spPr/>
    </dgm:pt>
    <dgm:pt modelId="{34397A8F-E4DB-4777-8B57-FB1FC4BD403D}" type="pres">
      <dgm:prSet presAssocID="{5629FCF1-53BA-48E0-B6E3-8233882372A1}" presName="L2TextContainer" presStyleLbl="bgAccFollowNode1" presStyleIdx="1" presStyleCnt="4"/>
      <dgm:spPr/>
    </dgm:pt>
    <dgm:pt modelId="{5F64C8DF-AE7E-4C3C-9239-789AFA777AD2}" type="pres">
      <dgm:prSet presAssocID="{5629FCF1-53BA-48E0-B6E3-8233882372A1}" presName="FlexibleEmptyPlaceHolder" presStyleCnt="0"/>
      <dgm:spPr/>
    </dgm:pt>
    <dgm:pt modelId="{00B5B724-D82F-4D0B-AAFD-53D45F7E6289}" type="pres">
      <dgm:prSet presAssocID="{5629FCF1-53BA-48E0-B6E3-8233882372A1}" presName="ConnectLine" presStyleLbl="sibTrans1D1" presStyleIdx="1" presStyleCnt="4"/>
      <dgm:spPr/>
    </dgm:pt>
    <dgm:pt modelId="{50FBB8FC-4298-4727-8FD8-335FB87D2A3C}" type="pres">
      <dgm:prSet presAssocID="{5629FCF1-53BA-48E0-B6E3-8233882372A1}" presName="ConnectorPoint" presStyleLbl="node1" presStyleIdx="1" presStyleCnt="4"/>
      <dgm:spPr>
        <a:gradFill rotWithShape="0">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w="6350">
          <a:noFill/>
        </a:ln>
        <a:effectLst/>
      </dgm:spPr>
    </dgm:pt>
    <dgm:pt modelId="{59E8F46E-2D2D-4406-B4ED-63623AD455AD}" type="pres">
      <dgm:prSet presAssocID="{5629FCF1-53BA-48E0-B6E3-8233882372A1}" presName="EmptyPlaceHolder" presStyleCnt="0"/>
      <dgm:spPr/>
    </dgm:pt>
    <dgm:pt modelId="{20725540-EEAA-44D0-ABC5-3019A1B46A04}" type="pres">
      <dgm:prSet presAssocID="{55BA2F7B-CA97-4E7E-BF56-1DD1D2615B03}" presName="spaceBetweenRectangles" presStyleCnt="0"/>
      <dgm:spPr/>
    </dgm:pt>
    <dgm:pt modelId="{BBE6F61D-30EE-4B7C-BB9D-5792AC8EE43E}" type="pres">
      <dgm:prSet presAssocID="{02C88995-3266-4F86-85C2-7E05687507DD}" presName="composite" presStyleCnt="0"/>
      <dgm:spPr/>
    </dgm:pt>
    <dgm:pt modelId="{BCEB2BC3-B1F8-422B-AF76-B81C7AE2F56A}" type="pres">
      <dgm:prSet presAssocID="{02C88995-3266-4F86-85C2-7E05687507DD}" presName="L1TextContainer" presStyleLbl="alignNode1" presStyleIdx="2" presStyleCnt="4">
        <dgm:presLayoutVars>
          <dgm:chMax val="1"/>
          <dgm:chPref val="1"/>
          <dgm:bulletEnabled val="1"/>
        </dgm:presLayoutVars>
      </dgm:prSet>
      <dgm:spPr/>
    </dgm:pt>
    <dgm:pt modelId="{974883AB-D208-4F5A-8E21-1FB5A40BB5B6}" type="pres">
      <dgm:prSet presAssocID="{02C88995-3266-4F86-85C2-7E05687507DD}" presName="L2TextContainerWrapper" presStyleCnt="0">
        <dgm:presLayoutVars>
          <dgm:bulletEnabled val="1"/>
        </dgm:presLayoutVars>
      </dgm:prSet>
      <dgm:spPr/>
    </dgm:pt>
    <dgm:pt modelId="{675B3C30-D1FE-4463-94C9-D588DC3EA772}" type="pres">
      <dgm:prSet presAssocID="{02C88995-3266-4F86-85C2-7E05687507DD}" presName="L2TextContainer" presStyleLbl="bgAccFollowNode1" presStyleIdx="2" presStyleCnt="4"/>
      <dgm:spPr/>
    </dgm:pt>
    <dgm:pt modelId="{3F1BFBBE-65A2-4C33-AD1D-BB98FDFE2444}" type="pres">
      <dgm:prSet presAssocID="{02C88995-3266-4F86-85C2-7E05687507DD}" presName="FlexibleEmptyPlaceHolder" presStyleCnt="0"/>
      <dgm:spPr/>
    </dgm:pt>
    <dgm:pt modelId="{933F2C4C-72EB-422F-8141-B6D57B8623DA}" type="pres">
      <dgm:prSet presAssocID="{02C88995-3266-4F86-85C2-7E05687507DD}" presName="ConnectLine" presStyleLbl="sibTrans1D1" presStyleIdx="2" presStyleCnt="4"/>
      <dgm:spPr/>
    </dgm:pt>
    <dgm:pt modelId="{E4E1A4CA-EC47-4698-BC3D-28FE0F2E164C}" type="pres">
      <dgm:prSet presAssocID="{02C88995-3266-4F86-85C2-7E05687507DD}" presName="ConnectorPoint" presStyleLbl="node1" presStyleIdx="2" presStyleCnt="4"/>
      <dgm:spPr>
        <a:gradFill rotWithShape="0">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w="6350">
          <a:noFill/>
        </a:ln>
        <a:effectLst/>
      </dgm:spPr>
    </dgm:pt>
    <dgm:pt modelId="{B6C3F7F5-A330-4D90-BEC1-6354F63F0CD5}" type="pres">
      <dgm:prSet presAssocID="{02C88995-3266-4F86-85C2-7E05687507DD}" presName="EmptyPlaceHolder" presStyleCnt="0"/>
      <dgm:spPr/>
    </dgm:pt>
    <dgm:pt modelId="{61654FA0-E314-49B6-90D9-1639196180F3}" type="pres">
      <dgm:prSet presAssocID="{0EEC1418-5B4A-4F89-8F99-DC215730281B}" presName="spaceBetweenRectangles" presStyleCnt="0"/>
      <dgm:spPr/>
    </dgm:pt>
    <dgm:pt modelId="{90E4A730-DAF8-42E1-BE85-D4EB7604C0D4}" type="pres">
      <dgm:prSet presAssocID="{7C1E2556-ECFD-4F3D-9958-29DB8735EEFD}" presName="composite" presStyleCnt="0"/>
      <dgm:spPr/>
    </dgm:pt>
    <dgm:pt modelId="{8DD6A866-E506-4ED0-87CB-DE716CE6724E}" type="pres">
      <dgm:prSet presAssocID="{7C1E2556-ECFD-4F3D-9958-29DB8735EEFD}" presName="L1TextContainer" presStyleLbl="alignNode1" presStyleIdx="3" presStyleCnt="4">
        <dgm:presLayoutVars>
          <dgm:chMax val="1"/>
          <dgm:chPref val="1"/>
          <dgm:bulletEnabled val="1"/>
        </dgm:presLayoutVars>
      </dgm:prSet>
      <dgm:spPr/>
    </dgm:pt>
    <dgm:pt modelId="{662DA11B-ADC8-4BC9-B867-F68A80644E5D}" type="pres">
      <dgm:prSet presAssocID="{7C1E2556-ECFD-4F3D-9958-29DB8735EEFD}" presName="L2TextContainerWrapper" presStyleCnt="0">
        <dgm:presLayoutVars>
          <dgm:bulletEnabled val="1"/>
        </dgm:presLayoutVars>
      </dgm:prSet>
      <dgm:spPr/>
    </dgm:pt>
    <dgm:pt modelId="{D34ACE8A-BAEB-4C8F-841F-DA8E1DB9C1CA}" type="pres">
      <dgm:prSet presAssocID="{7C1E2556-ECFD-4F3D-9958-29DB8735EEFD}" presName="L2TextContainer" presStyleLbl="bgAccFollowNode1" presStyleIdx="3" presStyleCnt="4"/>
      <dgm:spPr/>
    </dgm:pt>
    <dgm:pt modelId="{2C063264-320D-439C-867F-B4242DC1DBAD}" type="pres">
      <dgm:prSet presAssocID="{7C1E2556-ECFD-4F3D-9958-29DB8735EEFD}" presName="FlexibleEmptyPlaceHolder" presStyleCnt="0"/>
      <dgm:spPr/>
    </dgm:pt>
    <dgm:pt modelId="{67037B19-22F8-43D4-B549-7F2A59FC468C}" type="pres">
      <dgm:prSet presAssocID="{7C1E2556-ECFD-4F3D-9958-29DB8735EEFD}" presName="ConnectLine" presStyleLbl="sibTrans1D1" presStyleIdx="3" presStyleCnt="4"/>
      <dgm:spPr/>
    </dgm:pt>
    <dgm:pt modelId="{7C20E06F-35D0-4C80-8AAF-AB0E75728457}" type="pres">
      <dgm:prSet presAssocID="{7C1E2556-ECFD-4F3D-9958-29DB8735EEFD}" presName="ConnectorPoint" presStyleLbl="node1" presStyleIdx="3" presStyleCnt="4"/>
      <dgm:spPr>
        <a:gradFill rotWithShape="0">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w="6350">
          <a:noFill/>
        </a:ln>
        <a:effectLst/>
      </dgm:spPr>
    </dgm:pt>
    <dgm:pt modelId="{92802B49-F6FF-4B95-80F3-4510A7FFB6CC}" type="pres">
      <dgm:prSet presAssocID="{7C1E2556-ECFD-4F3D-9958-29DB8735EEFD}" presName="EmptyPlaceHolder" presStyleCnt="0"/>
      <dgm:spPr/>
    </dgm:pt>
  </dgm:ptLst>
  <dgm:cxnLst>
    <dgm:cxn modelId="{F416E101-C28A-42CA-9B82-9910358F6DAD}" type="presOf" srcId="{D39AC540-0E1F-486F-B3E5-1CDB80EAC6D0}" destId="{675B3C30-D1FE-4463-94C9-D588DC3EA772}" srcOrd="0" destOrd="0" presId="urn:microsoft.com/office/officeart/2017/3/layout/HorizontalLabelsTimeline"/>
    <dgm:cxn modelId="{7A0B9010-45A0-4592-B347-C25349359E9D}" srcId="{CC9835F4-F786-4401-BB98-F62D190A652B}" destId="{5629FCF1-53BA-48E0-B6E3-8233882372A1}" srcOrd="1" destOrd="0" parTransId="{D9C00B73-40F6-4D66-A4DD-6FB6CE5E54B8}" sibTransId="{55BA2F7B-CA97-4E7E-BF56-1DD1D2615B03}"/>
    <dgm:cxn modelId="{AE7BAD1A-D694-4305-9434-7E56EF2997A8}" type="presOf" srcId="{60A673C1-DA3B-4951-8DAC-F21D3760215B}" destId="{D34ACE8A-BAEB-4C8F-841F-DA8E1DB9C1CA}" srcOrd="0" destOrd="0" presId="urn:microsoft.com/office/officeart/2017/3/layout/HorizontalLabelsTimeline"/>
    <dgm:cxn modelId="{5E4CBF22-6FCF-48C5-8990-A5A755BF3E75}" srcId="{02C88995-3266-4F86-85C2-7E05687507DD}" destId="{D39AC540-0E1F-486F-B3E5-1CDB80EAC6D0}" srcOrd="0" destOrd="0" parTransId="{3C9F75D3-7BCF-4672-9A81-5AEFB51D1F69}" sibTransId="{ADE98DC3-9619-4CA7-8B22-32EBDAF7D5AC}"/>
    <dgm:cxn modelId="{66346F45-AF1A-48D1-9A7E-35EB82A50F1F}" type="presOf" srcId="{5629FCF1-53BA-48E0-B6E3-8233882372A1}" destId="{2A9A9607-4A89-4D58-A453-8D676A614224}" srcOrd="0" destOrd="0" presId="urn:microsoft.com/office/officeart/2017/3/layout/HorizontalLabelsTimeline"/>
    <dgm:cxn modelId="{0E82574B-5458-443A-9DD5-DC8929C7215B}" srcId="{F20B5AF2-2563-4971-9A5B-FD32EEEA1A41}" destId="{A690C3A7-3DF8-43F7-AAE9-E024524D4ACC}" srcOrd="0" destOrd="0" parTransId="{759B5D08-46BB-49B4-A13C-C0617CF33D62}" sibTransId="{AE0F33AF-96D0-4F47-82EC-1418AA965214}"/>
    <dgm:cxn modelId="{10261D50-4D33-41BC-99C7-EC9305019164}" srcId="{5629FCF1-53BA-48E0-B6E3-8233882372A1}" destId="{9D619051-B19F-4E45-AB12-2BCFACF014A0}" srcOrd="0" destOrd="0" parTransId="{7C469D9D-9D3C-48AD-B4E2-5B9C3B060996}" sibTransId="{74F53219-B1C1-47BF-94EC-8A0F3FA4CB31}"/>
    <dgm:cxn modelId="{7F56AC69-ACC1-40A2-9BB1-345428A380D8}" srcId="{7C1E2556-ECFD-4F3D-9958-29DB8735EEFD}" destId="{60A673C1-DA3B-4951-8DAC-F21D3760215B}" srcOrd="0" destOrd="0" parTransId="{B8865762-80B4-4B73-810B-EC5E74375473}" sibTransId="{7D23BE31-889B-4AB3-A373-D5D6AB024FAE}"/>
    <dgm:cxn modelId="{0B61D26F-2584-40FF-8FB7-336B13AA412E}" type="presOf" srcId="{A690C3A7-3DF8-43F7-AAE9-E024524D4ACC}" destId="{5E6DDDCF-15C9-4978-99F6-FE9941E88012}" srcOrd="0" destOrd="0" presId="urn:microsoft.com/office/officeart/2017/3/layout/HorizontalLabelsTimeline"/>
    <dgm:cxn modelId="{09502E7D-ACDD-452A-97E5-961EECE63FBF}" type="presOf" srcId="{9D619051-B19F-4E45-AB12-2BCFACF014A0}" destId="{34397A8F-E4DB-4777-8B57-FB1FC4BD403D}" srcOrd="0" destOrd="0" presId="urn:microsoft.com/office/officeart/2017/3/layout/HorizontalLabelsTimeline"/>
    <dgm:cxn modelId="{18E46B83-DF65-4A8E-A8A0-542F965D2BFE}" type="presOf" srcId="{02C88995-3266-4F86-85C2-7E05687507DD}" destId="{BCEB2BC3-B1F8-422B-AF76-B81C7AE2F56A}" srcOrd="0" destOrd="0" presId="urn:microsoft.com/office/officeart/2017/3/layout/HorizontalLabelsTimeline"/>
    <dgm:cxn modelId="{262ADB96-ED3C-4D16-AC84-8991E27B4233}" type="presOf" srcId="{CC9835F4-F786-4401-BB98-F62D190A652B}" destId="{553B7DCD-BB47-4383-A8AC-E2AEC8CAEDF9}" srcOrd="0" destOrd="0" presId="urn:microsoft.com/office/officeart/2017/3/layout/HorizontalLabelsTimeline"/>
    <dgm:cxn modelId="{4F14609A-0B8C-4FFD-B88D-868CDEBDB6A3}" srcId="{CC9835F4-F786-4401-BB98-F62D190A652B}" destId="{7C1E2556-ECFD-4F3D-9958-29DB8735EEFD}" srcOrd="3" destOrd="0" parTransId="{AC1FA926-3347-40D9-9162-C227700F2468}" sibTransId="{C6D6433B-F81E-4D1B-B630-5ABFDFD3B34F}"/>
    <dgm:cxn modelId="{87F3E09F-33FA-4F03-ADB0-91C3AEB155FE}" type="presOf" srcId="{7C1E2556-ECFD-4F3D-9958-29DB8735EEFD}" destId="{8DD6A866-E506-4ED0-87CB-DE716CE6724E}" srcOrd="0" destOrd="0" presId="urn:microsoft.com/office/officeart/2017/3/layout/HorizontalLabelsTimeline"/>
    <dgm:cxn modelId="{BE6CF3AD-C920-487D-8872-6863D1FB61B8}" srcId="{CC9835F4-F786-4401-BB98-F62D190A652B}" destId="{02C88995-3266-4F86-85C2-7E05687507DD}" srcOrd="2" destOrd="0" parTransId="{94319765-A6AA-451D-A477-14D53C265D83}" sibTransId="{0EEC1418-5B4A-4F89-8F99-DC215730281B}"/>
    <dgm:cxn modelId="{9E7A22B8-FAC3-49BF-8B28-060BEC571B21}" srcId="{CC9835F4-F786-4401-BB98-F62D190A652B}" destId="{F20B5AF2-2563-4971-9A5B-FD32EEEA1A41}" srcOrd="0" destOrd="0" parTransId="{07BB809B-BDB7-4A03-B0DF-323D8BFF9992}" sibTransId="{82CB227B-80C3-420B-B022-870FAF92398E}"/>
    <dgm:cxn modelId="{DF1A62DF-8117-40F6-9C7F-91D827A5FD69}" type="presOf" srcId="{F20B5AF2-2563-4971-9A5B-FD32EEEA1A41}" destId="{93BF3754-FA46-4CA2-B1DE-864BF0CFDD38}" srcOrd="0" destOrd="0" presId="urn:microsoft.com/office/officeart/2017/3/layout/HorizontalLabelsTimeline"/>
    <dgm:cxn modelId="{5C3A3C12-97E7-4353-9811-E70D8B623F96}" type="presParOf" srcId="{553B7DCD-BB47-4383-A8AC-E2AEC8CAEDF9}" destId="{12312D2E-56A3-44F9-81B8-D596C42A7486}" srcOrd="0" destOrd="0" presId="urn:microsoft.com/office/officeart/2017/3/layout/HorizontalLabelsTimeline"/>
    <dgm:cxn modelId="{6151F3FF-4336-4F8A-9168-3068A908AC67}" type="presParOf" srcId="{553B7DCD-BB47-4383-A8AC-E2AEC8CAEDF9}" destId="{86B33EF4-8FCC-4EC3-8FEE-1090C99AF94A}" srcOrd="1" destOrd="0" presId="urn:microsoft.com/office/officeart/2017/3/layout/HorizontalLabelsTimeline"/>
    <dgm:cxn modelId="{DA723FE2-EEB9-4CF8-83A9-441829A5A86C}" type="presParOf" srcId="{86B33EF4-8FCC-4EC3-8FEE-1090C99AF94A}" destId="{08C9F4A7-6F11-4C2A-85C6-2FCDC67F52FD}" srcOrd="0" destOrd="0" presId="urn:microsoft.com/office/officeart/2017/3/layout/HorizontalLabelsTimeline"/>
    <dgm:cxn modelId="{6BF5BAEA-A304-4887-804B-FE68CBD63BF4}" type="presParOf" srcId="{08C9F4A7-6F11-4C2A-85C6-2FCDC67F52FD}" destId="{93BF3754-FA46-4CA2-B1DE-864BF0CFDD38}" srcOrd="0" destOrd="0" presId="urn:microsoft.com/office/officeart/2017/3/layout/HorizontalLabelsTimeline"/>
    <dgm:cxn modelId="{5F523BE3-9811-44A2-B0E2-7BCBB182C4C1}" type="presParOf" srcId="{08C9F4A7-6F11-4C2A-85C6-2FCDC67F52FD}" destId="{328D6827-2BD1-44CE-B416-B3EA5F467689}" srcOrd="1" destOrd="0" presId="urn:microsoft.com/office/officeart/2017/3/layout/HorizontalLabelsTimeline"/>
    <dgm:cxn modelId="{34893EA4-EF93-4C2D-BBE5-8DCEB2BA084B}" type="presParOf" srcId="{328D6827-2BD1-44CE-B416-B3EA5F467689}" destId="{5E6DDDCF-15C9-4978-99F6-FE9941E88012}" srcOrd="0" destOrd="0" presId="urn:microsoft.com/office/officeart/2017/3/layout/HorizontalLabelsTimeline"/>
    <dgm:cxn modelId="{E859A1B3-DF65-47D1-B289-BA15B158EB60}" type="presParOf" srcId="{328D6827-2BD1-44CE-B416-B3EA5F467689}" destId="{BD1FDAB3-E266-4D35-8E75-E1982883A53D}" srcOrd="1" destOrd="0" presId="urn:microsoft.com/office/officeart/2017/3/layout/HorizontalLabelsTimeline"/>
    <dgm:cxn modelId="{E463E62C-9F0C-48E3-89EC-1CB0EA8D9ADB}" type="presParOf" srcId="{08C9F4A7-6F11-4C2A-85C6-2FCDC67F52FD}" destId="{55CE8733-627E-47F7-9F40-125D616CD2FA}" srcOrd="2" destOrd="0" presId="urn:microsoft.com/office/officeart/2017/3/layout/HorizontalLabelsTimeline"/>
    <dgm:cxn modelId="{A87EAEEB-EBF9-4D8F-B218-82E5B9BF34C3}" type="presParOf" srcId="{08C9F4A7-6F11-4C2A-85C6-2FCDC67F52FD}" destId="{1998680E-3BDE-4CC6-AC9D-E58DC3CC7F52}" srcOrd="3" destOrd="0" presId="urn:microsoft.com/office/officeart/2017/3/layout/HorizontalLabelsTimeline"/>
    <dgm:cxn modelId="{AA999DFB-1EC9-41A0-BA1F-E45E2A20C547}" type="presParOf" srcId="{08C9F4A7-6F11-4C2A-85C6-2FCDC67F52FD}" destId="{D9E94F2F-7415-4B1B-9C7E-BAF7CEA1F1EE}" srcOrd="4" destOrd="0" presId="urn:microsoft.com/office/officeart/2017/3/layout/HorizontalLabelsTimeline"/>
    <dgm:cxn modelId="{4826F9F8-7C3D-48AC-95EB-009C2463C524}" type="presParOf" srcId="{86B33EF4-8FCC-4EC3-8FEE-1090C99AF94A}" destId="{15D31957-D585-454C-852D-63A100879898}" srcOrd="1" destOrd="0" presId="urn:microsoft.com/office/officeart/2017/3/layout/HorizontalLabelsTimeline"/>
    <dgm:cxn modelId="{C3A1B352-58E1-4F04-A8B4-3FE26CA5E8CA}" type="presParOf" srcId="{86B33EF4-8FCC-4EC3-8FEE-1090C99AF94A}" destId="{79F2E60E-B15C-4C9C-96EC-0DC524707DA6}" srcOrd="2" destOrd="0" presId="urn:microsoft.com/office/officeart/2017/3/layout/HorizontalLabelsTimeline"/>
    <dgm:cxn modelId="{FDEFF3EF-697D-4F28-8876-CAD04D7EDBF2}" type="presParOf" srcId="{79F2E60E-B15C-4C9C-96EC-0DC524707DA6}" destId="{2A9A9607-4A89-4D58-A453-8D676A614224}" srcOrd="0" destOrd="0" presId="urn:microsoft.com/office/officeart/2017/3/layout/HorizontalLabelsTimeline"/>
    <dgm:cxn modelId="{5209D5FB-C544-4A32-8F73-E21DCB7B2240}" type="presParOf" srcId="{79F2E60E-B15C-4C9C-96EC-0DC524707DA6}" destId="{5CC2E60E-3ABE-450E-A565-16EEB6B7DEE8}" srcOrd="1" destOrd="0" presId="urn:microsoft.com/office/officeart/2017/3/layout/HorizontalLabelsTimeline"/>
    <dgm:cxn modelId="{75DA317C-8E99-4BB9-87FB-F8C1165F99C1}" type="presParOf" srcId="{5CC2E60E-3ABE-450E-A565-16EEB6B7DEE8}" destId="{34397A8F-E4DB-4777-8B57-FB1FC4BD403D}" srcOrd="0" destOrd="0" presId="urn:microsoft.com/office/officeart/2017/3/layout/HorizontalLabelsTimeline"/>
    <dgm:cxn modelId="{9A4E542D-2F1A-4F98-BB1A-26A9B3004E66}" type="presParOf" srcId="{5CC2E60E-3ABE-450E-A565-16EEB6B7DEE8}" destId="{5F64C8DF-AE7E-4C3C-9239-789AFA777AD2}" srcOrd="1" destOrd="0" presId="urn:microsoft.com/office/officeart/2017/3/layout/HorizontalLabelsTimeline"/>
    <dgm:cxn modelId="{805FA478-477A-45C3-9DDE-1A384048AB18}" type="presParOf" srcId="{79F2E60E-B15C-4C9C-96EC-0DC524707DA6}" destId="{00B5B724-D82F-4D0B-AAFD-53D45F7E6289}" srcOrd="2" destOrd="0" presId="urn:microsoft.com/office/officeart/2017/3/layout/HorizontalLabelsTimeline"/>
    <dgm:cxn modelId="{E56ECD9A-3EC1-43CA-9B15-AE09D9F34768}" type="presParOf" srcId="{79F2E60E-B15C-4C9C-96EC-0DC524707DA6}" destId="{50FBB8FC-4298-4727-8FD8-335FB87D2A3C}" srcOrd="3" destOrd="0" presId="urn:microsoft.com/office/officeart/2017/3/layout/HorizontalLabelsTimeline"/>
    <dgm:cxn modelId="{1F337BF5-61E7-4261-801B-3408C3FBF978}" type="presParOf" srcId="{79F2E60E-B15C-4C9C-96EC-0DC524707DA6}" destId="{59E8F46E-2D2D-4406-B4ED-63623AD455AD}" srcOrd="4" destOrd="0" presId="urn:microsoft.com/office/officeart/2017/3/layout/HorizontalLabelsTimeline"/>
    <dgm:cxn modelId="{B189E2A5-75C0-4ABB-8B5D-2CC3BA8475E5}" type="presParOf" srcId="{86B33EF4-8FCC-4EC3-8FEE-1090C99AF94A}" destId="{20725540-EEAA-44D0-ABC5-3019A1B46A04}" srcOrd="3" destOrd="0" presId="urn:microsoft.com/office/officeart/2017/3/layout/HorizontalLabelsTimeline"/>
    <dgm:cxn modelId="{355967B6-169C-418B-89CB-F7695604D159}" type="presParOf" srcId="{86B33EF4-8FCC-4EC3-8FEE-1090C99AF94A}" destId="{BBE6F61D-30EE-4B7C-BB9D-5792AC8EE43E}" srcOrd="4" destOrd="0" presId="urn:microsoft.com/office/officeart/2017/3/layout/HorizontalLabelsTimeline"/>
    <dgm:cxn modelId="{0EC2868E-751D-4203-A68D-6BA3F333BDD4}" type="presParOf" srcId="{BBE6F61D-30EE-4B7C-BB9D-5792AC8EE43E}" destId="{BCEB2BC3-B1F8-422B-AF76-B81C7AE2F56A}" srcOrd="0" destOrd="0" presId="urn:microsoft.com/office/officeart/2017/3/layout/HorizontalLabelsTimeline"/>
    <dgm:cxn modelId="{B43C005B-4E0D-445F-AC93-3C7C23FD34F2}" type="presParOf" srcId="{BBE6F61D-30EE-4B7C-BB9D-5792AC8EE43E}" destId="{974883AB-D208-4F5A-8E21-1FB5A40BB5B6}" srcOrd="1" destOrd="0" presId="urn:microsoft.com/office/officeart/2017/3/layout/HorizontalLabelsTimeline"/>
    <dgm:cxn modelId="{D8561ACE-0417-41A0-A65C-89543153090F}" type="presParOf" srcId="{974883AB-D208-4F5A-8E21-1FB5A40BB5B6}" destId="{675B3C30-D1FE-4463-94C9-D588DC3EA772}" srcOrd="0" destOrd="0" presId="urn:microsoft.com/office/officeart/2017/3/layout/HorizontalLabelsTimeline"/>
    <dgm:cxn modelId="{E9AF69BF-8F94-4033-9644-303651F12C84}" type="presParOf" srcId="{974883AB-D208-4F5A-8E21-1FB5A40BB5B6}" destId="{3F1BFBBE-65A2-4C33-AD1D-BB98FDFE2444}" srcOrd="1" destOrd="0" presId="urn:microsoft.com/office/officeart/2017/3/layout/HorizontalLabelsTimeline"/>
    <dgm:cxn modelId="{0E48E2EB-0E15-45CD-8900-08DB699169E9}" type="presParOf" srcId="{BBE6F61D-30EE-4B7C-BB9D-5792AC8EE43E}" destId="{933F2C4C-72EB-422F-8141-B6D57B8623DA}" srcOrd="2" destOrd="0" presId="urn:microsoft.com/office/officeart/2017/3/layout/HorizontalLabelsTimeline"/>
    <dgm:cxn modelId="{9C07955C-75EF-4528-974F-8AC786213F40}" type="presParOf" srcId="{BBE6F61D-30EE-4B7C-BB9D-5792AC8EE43E}" destId="{E4E1A4CA-EC47-4698-BC3D-28FE0F2E164C}" srcOrd="3" destOrd="0" presId="urn:microsoft.com/office/officeart/2017/3/layout/HorizontalLabelsTimeline"/>
    <dgm:cxn modelId="{D41A0F8C-5EAD-485F-8B3D-523252FA3143}" type="presParOf" srcId="{BBE6F61D-30EE-4B7C-BB9D-5792AC8EE43E}" destId="{B6C3F7F5-A330-4D90-BEC1-6354F63F0CD5}" srcOrd="4" destOrd="0" presId="urn:microsoft.com/office/officeart/2017/3/layout/HorizontalLabelsTimeline"/>
    <dgm:cxn modelId="{FA23CEAF-BCA7-4316-B188-98F6E7210295}" type="presParOf" srcId="{86B33EF4-8FCC-4EC3-8FEE-1090C99AF94A}" destId="{61654FA0-E314-49B6-90D9-1639196180F3}" srcOrd="5" destOrd="0" presId="urn:microsoft.com/office/officeart/2017/3/layout/HorizontalLabelsTimeline"/>
    <dgm:cxn modelId="{5C152D4C-4A32-4751-9786-C32130F0F356}" type="presParOf" srcId="{86B33EF4-8FCC-4EC3-8FEE-1090C99AF94A}" destId="{90E4A730-DAF8-42E1-BE85-D4EB7604C0D4}" srcOrd="6" destOrd="0" presId="urn:microsoft.com/office/officeart/2017/3/layout/HorizontalLabelsTimeline"/>
    <dgm:cxn modelId="{F11F3AB8-58D6-4098-B6D9-234E25EE39D0}" type="presParOf" srcId="{90E4A730-DAF8-42E1-BE85-D4EB7604C0D4}" destId="{8DD6A866-E506-4ED0-87CB-DE716CE6724E}" srcOrd="0" destOrd="0" presId="urn:microsoft.com/office/officeart/2017/3/layout/HorizontalLabelsTimeline"/>
    <dgm:cxn modelId="{17142FA9-C6EA-45E2-A183-9ABB074F6788}" type="presParOf" srcId="{90E4A730-DAF8-42E1-BE85-D4EB7604C0D4}" destId="{662DA11B-ADC8-4BC9-B867-F68A80644E5D}" srcOrd="1" destOrd="0" presId="urn:microsoft.com/office/officeart/2017/3/layout/HorizontalLabelsTimeline"/>
    <dgm:cxn modelId="{34C68B71-EE40-42FE-8460-2983B9F241A3}" type="presParOf" srcId="{662DA11B-ADC8-4BC9-B867-F68A80644E5D}" destId="{D34ACE8A-BAEB-4C8F-841F-DA8E1DB9C1CA}" srcOrd="0" destOrd="0" presId="urn:microsoft.com/office/officeart/2017/3/layout/HorizontalLabelsTimeline"/>
    <dgm:cxn modelId="{1F17A61D-2C8A-41E5-8829-3F0F90E358F3}" type="presParOf" srcId="{662DA11B-ADC8-4BC9-B867-F68A80644E5D}" destId="{2C063264-320D-439C-867F-B4242DC1DBAD}" srcOrd="1" destOrd="0" presId="urn:microsoft.com/office/officeart/2017/3/layout/HorizontalLabelsTimeline"/>
    <dgm:cxn modelId="{E00E5810-CAB9-4DDA-BA02-05F1E371FF6F}" type="presParOf" srcId="{90E4A730-DAF8-42E1-BE85-D4EB7604C0D4}" destId="{67037B19-22F8-43D4-B549-7F2A59FC468C}" srcOrd="2" destOrd="0" presId="urn:microsoft.com/office/officeart/2017/3/layout/HorizontalLabelsTimeline"/>
    <dgm:cxn modelId="{8607F4BE-E58B-4327-B509-CEF8AD7EF271}" type="presParOf" srcId="{90E4A730-DAF8-42E1-BE85-D4EB7604C0D4}" destId="{7C20E06F-35D0-4C80-8AAF-AB0E75728457}" srcOrd="3" destOrd="0" presId="urn:microsoft.com/office/officeart/2017/3/layout/HorizontalLabelsTimeline"/>
    <dgm:cxn modelId="{5C4738D9-299C-4FEF-9274-B365581EAFD4}" type="presParOf" srcId="{90E4A730-DAF8-42E1-BE85-D4EB7604C0D4}" destId="{92802B49-F6FF-4B95-80F3-4510A7FFB6CC}" srcOrd="4" destOrd="0" presId="urn:microsoft.com/office/officeart/2017/3/layout/HorizontalLabels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E468856-D81A-479E-9C56-E38B5042538B}"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0356F77D-FCE5-479E-82D7-31812AC7BBDD}">
      <dgm:prSet/>
      <dgm:spPr>
        <a:solidFill>
          <a:srgbClr val="C00000"/>
        </a:solidFill>
      </dgm:spPr>
      <dgm:t>
        <a:bodyPr/>
        <a:lstStyle/>
        <a:p>
          <a:r>
            <a:rPr lang="en-US" b="1" dirty="0"/>
            <a:t>Trust Edge </a:t>
          </a:r>
          <a:r>
            <a:rPr lang="en-US" dirty="0"/>
            <a:t>– October 10/11</a:t>
          </a:r>
          <a:r>
            <a:rPr lang="en-US" baseline="30000" dirty="0"/>
            <a:t>th</a:t>
          </a:r>
          <a:endParaRPr lang="en-US" dirty="0"/>
        </a:p>
      </dgm:t>
    </dgm:pt>
    <dgm:pt modelId="{4E373FCD-D414-4A4C-A33F-2755178DE93E}" type="parTrans" cxnId="{B6F01B19-A134-4224-B232-BAD0321E6272}">
      <dgm:prSet/>
      <dgm:spPr/>
      <dgm:t>
        <a:bodyPr/>
        <a:lstStyle/>
        <a:p>
          <a:endParaRPr lang="en-US"/>
        </a:p>
      </dgm:t>
    </dgm:pt>
    <dgm:pt modelId="{8C2DD055-7A1D-4032-875A-E45325389ACB}" type="sibTrans" cxnId="{B6F01B19-A134-4224-B232-BAD0321E6272}">
      <dgm:prSet/>
      <dgm:spPr/>
      <dgm:t>
        <a:bodyPr/>
        <a:lstStyle/>
        <a:p>
          <a:endParaRPr lang="en-US"/>
        </a:p>
      </dgm:t>
    </dgm:pt>
    <dgm:pt modelId="{C04834A3-2BD1-47CB-B114-AB4ACCAA1BD4}">
      <dgm:prSet/>
      <dgm:spPr>
        <a:solidFill>
          <a:schemeClr val="tx1">
            <a:lumMod val="75000"/>
            <a:lumOff val="25000"/>
          </a:schemeClr>
        </a:solidFill>
      </dgm:spPr>
      <dgm:t>
        <a:bodyPr/>
        <a:lstStyle/>
        <a:p>
          <a:r>
            <a:rPr lang="en-US" b="1" dirty="0"/>
            <a:t>Fierce Conversations </a:t>
          </a:r>
          <a:r>
            <a:rPr lang="en-US" dirty="0"/>
            <a:t>(Foundations) – September 15, 22, 29 &amp; October 6</a:t>
          </a:r>
          <a:r>
            <a:rPr lang="en-US" baseline="30000" dirty="0"/>
            <a:t>th</a:t>
          </a:r>
          <a:r>
            <a:rPr lang="en-US" dirty="0"/>
            <a:t> (1:30-3:30 Zoom)</a:t>
          </a:r>
        </a:p>
      </dgm:t>
    </dgm:pt>
    <dgm:pt modelId="{01A5FBDF-ACE2-4E06-ADB9-3BA4CF7A6DFE}" type="parTrans" cxnId="{84A7195A-E238-4CD5-BF1E-6A3A7A6F884F}">
      <dgm:prSet/>
      <dgm:spPr/>
      <dgm:t>
        <a:bodyPr/>
        <a:lstStyle/>
        <a:p>
          <a:endParaRPr lang="en-US"/>
        </a:p>
      </dgm:t>
    </dgm:pt>
    <dgm:pt modelId="{5B926BA6-B0CE-401C-A468-0BF6ADE35BF5}" type="sibTrans" cxnId="{84A7195A-E238-4CD5-BF1E-6A3A7A6F884F}">
      <dgm:prSet/>
      <dgm:spPr/>
      <dgm:t>
        <a:bodyPr/>
        <a:lstStyle/>
        <a:p>
          <a:endParaRPr lang="en-US"/>
        </a:p>
      </dgm:t>
    </dgm:pt>
    <dgm:pt modelId="{962BFA3C-D834-4BD9-AFE8-A0C8E76DA6E0}">
      <dgm:prSet/>
      <dgm:spPr>
        <a:solidFill>
          <a:srgbClr val="C00000"/>
        </a:solidFill>
      </dgm:spPr>
      <dgm:t>
        <a:bodyPr/>
        <a:lstStyle/>
        <a:p>
          <a:r>
            <a:rPr lang="en-US" b="1" dirty="0"/>
            <a:t>The 7 Habits of Highly Effective People </a:t>
          </a:r>
          <a:r>
            <a:rPr lang="en-US" dirty="0"/>
            <a:t>– October 7/8</a:t>
          </a:r>
          <a:r>
            <a:rPr lang="en-US" baseline="30000" dirty="0"/>
            <a:t>th</a:t>
          </a:r>
          <a:r>
            <a:rPr lang="en-US" dirty="0"/>
            <a:t> </a:t>
          </a:r>
        </a:p>
      </dgm:t>
    </dgm:pt>
    <dgm:pt modelId="{6D18482C-D2CA-4F20-877E-F28D08921DFE}" type="parTrans" cxnId="{06C49999-850D-4FD5-A133-988E79F1FA0C}">
      <dgm:prSet/>
      <dgm:spPr/>
      <dgm:t>
        <a:bodyPr/>
        <a:lstStyle/>
        <a:p>
          <a:endParaRPr lang="en-US"/>
        </a:p>
      </dgm:t>
    </dgm:pt>
    <dgm:pt modelId="{CC5BEA71-5F91-4FCE-A7A6-D09FFA7193A9}" type="sibTrans" cxnId="{06C49999-850D-4FD5-A133-988E79F1FA0C}">
      <dgm:prSet/>
      <dgm:spPr/>
      <dgm:t>
        <a:bodyPr/>
        <a:lstStyle/>
        <a:p>
          <a:endParaRPr lang="en-US"/>
        </a:p>
      </dgm:t>
    </dgm:pt>
    <dgm:pt modelId="{8133A287-8565-4091-9631-1D3354A612C2}">
      <dgm:prSet/>
      <dgm:spPr>
        <a:solidFill>
          <a:schemeClr val="tx1">
            <a:lumMod val="75000"/>
            <a:lumOff val="25000"/>
          </a:schemeClr>
        </a:solidFill>
      </dgm:spPr>
      <dgm:t>
        <a:bodyPr/>
        <a:lstStyle/>
        <a:p>
          <a:r>
            <a:rPr lang="en-US" b="1" dirty="0"/>
            <a:t>Coming in 2027 </a:t>
          </a:r>
          <a:r>
            <a:rPr lang="en-US" dirty="0"/>
            <a:t>– Perfecting Your Presentation Skills, Leading with Friction, Facilitation </a:t>
          </a:r>
        </a:p>
      </dgm:t>
    </dgm:pt>
    <dgm:pt modelId="{9D498FBB-7A30-4490-92FC-5B7C3086069F}" type="parTrans" cxnId="{DA7BA969-3E41-4502-9521-CF175D3D7BF6}">
      <dgm:prSet/>
      <dgm:spPr/>
      <dgm:t>
        <a:bodyPr/>
        <a:lstStyle/>
        <a:p>
          <a:endParaRPr lang="en-US"/>
        </a:p>
      </dgm:t>
    </dgm:pt>
    <dgm:pt modelId="{989B5A86-68BA-4632-B35C-FFBC76661B48}" type="sibTrans" cxnId="{DA7BA969-3E41-4502-9521-CF175D3D7BF6}">
      <dgm:prSet/>
      <dgm:spPr/>
      <dgm:t>
        <a:bodyPr/>
        <a:lstStyle/>
        <a:p>
          <a:endParaRPr lang="en-US"/>
        </a:p>
      </dgm:t>
    </dgm:pt>
    <dgm:pt modelId="{2ABBBE7F-ADEE-457B-BF36-31C3999A1487}">
      <dgm:prSet/>
      <dgm:spPr>
        <a:solidFill>
          <a:schemeClr val="tx1">
            <a:lumMod val="75000"/>
            <a:lumOff val="25000"/>
          </a:schemeClr>
        </a:solidFill>
      </dgm:spPr>
      <dgm:t>
        <a:bodyPr/>
        <a:lstStyle/>
        <a:p>
          <a:r>
            <a:rPr lang="en-US" b="1"/>
            <a:t>Coaching for Supervision </a:t>
          </a:r>
          <a:r>
            <a:rPr lang="en-US"/>
            <a:t>– October 13/14</a:t>
          </a:r>
          <a:r>
            <a:rPr lang="en-US" baseline="30000"/>
            <a:t>th</a:t>
          </a:r>
          <a:endParaRPr lang="en-US" dirty="0"/>
        </a:p>
      </dgm:t>
    </dgm:pt>
    <dgm:pt modelId="{B3D2B0AD-069C-4BF3-B97E-EEF367652F4E}" type="parTrans" cxnId="{83F5BB1D-FEAE-44F6-84D1-ABEF0B05561F}">
      <dgm:prSet/>
      <dgm:spPr/>
      <dgm:t>
        <a:bodyPr/>
        <a:lstStyle/>
        <a:p>
          <a:endParaRPr lang="en-US"/>
        </a:p>
      </dgm:t>
    </dgm:pt>
    <dgm:pt modelId="{1CC68406-F1CC-4E72-B89B-B7E7A850EC44}" type="sibTrans" cxnId="{83F5BB1D-FEAE-44F6-84D1-ABEF0B05561F}">
      <dgm:prSet/>
      <dgm:spPr/>
      <dgm:t>
        <a:bodyPr/>
        <a:lstStyle/>
        <a:p>
          <a:endParaRPr lang="en-US"/>
        </a:p>
      </dgm:t>
    </dgm:pt>
    <dgm:pt modelId="{C3AA124E-37BC-4C91-A734-1E0760605A3D}">
      <dgm:prSet/>
      <dgm:spPr>
        <a:solidFill>
          <a:srgbClr val="C00000"/>
        </a:solidFill>
      </dgm:spPr>
      <dgm:t>
        <a:bodyPr/>
        <a:lstStyle/>
        <a:p>
          <a:r>
            <a:rPr lang="en-US" b="1"/>
            <a:t>Emotional Intelligence </a:t>
          </a:r>
          <a:r>
            <a:rPr lang="en-US"/>
            <a:t>– TBA, Sept/Oct F2F, monthly zoom, Mar/Apr F2F</a:t>
          </a:r>
          <a:endParaRPr lang="en-US" dirty="0"/>
        </a:p>
      </dgm:t>
    </dgm:pt>
    <dgm:pt modelId="{68BB2A09-0415-4904-A2D0-1EAB8A94FA9A}" type="parTrans" cxnId="{156FC386-EF03-42C5-9587-5A350C2127BA}">
      <dgm:prSet/>
      <dgm:spPr/>
      <dgm:t>
        <a:bodyPr/>
        <a:lstStyle/>
        <a:p>
          <a:endParaRPr lang="en-US"/>
        </a:p>
      </dgm:t>
    </dgm:pt>
    <dgm:pt modelId="{8D81455D-38FC-4688-B467-8C5E6D8A90AC}" type="sibTrans" cxnId="{156FC386-EF03-42C5-9587-5A350C2127BA}">
      <dgm:prSet/>
      <dgm:spPr/>
      <dgm:t>
        <a:bodyPr/>
        <a:lstStyle/>
        <a:p>
          <a:endParaRPr lang="en-US"/>
        </a:p>
      </dgm:t>
    </dgm:pt>
    <dgm:pt modelId="{F675A90F-483F-432D-AC39-F383E8E9F39F}" type="pres">
      <dgm:prSet presAssocID="{7E468856-D81A-479E-9C56-E38B5042538B}" presName="linear" presStyleCnt="0">
        <dgm:presLayoutVars>
          <dgm:animLvl val="lvl"/>
          <dgm:resizeHandles val="exact"/>
        </dgm:presLayoutVars>
      </dgm:prSet>
      <dgm:spPr/>
    </dgm:pt>
    <dgm:pt modelId="{8DAE61EF-37FB-4398-9A11-3328531BC481}" type="pres">
      <dgm:prSet presAssocID="{0356F77D-FCE5-479E-82D7-31812AC7BBDD}" presName="parentText" presStyleLbl="node1" presStyleIdx="0" presStyleCnt="6">
        <dgm:presLayoutVars>
          <dgm:chMax val="0"/>
          <dgm:bulletEnabled val="1"/>
        </dgm:presLayoutVars>
      </dgm:prSet>
      <dgm:spPr/>
    </dgm:pt>
    <dgm:pt modelId="{0C0CA7D8-E2D9-41FE-B382-BA8A73186A95}" type="pres">
      <dgm:prSet presAssocID="{8C2DD055-7A1D-4032-875A-E45325389ACB}" presName="spacer" presStyleCnt="0"/>
      <dgm:spPr/>
    </dgm:pt>
    <dgm:pt modelId="{D87A9957-69A3-45FC-96B7-33E37F7C0C2D}" type="pres">
      <dgm:prSet presAssocID="{C04834A3-2BD1-47CB-B114-AB4ACCAA1BD4}" presName="parentText" presStyleLbl="node1" presStyleIdx="1" presStyleCnt="6" custLinFactNeighborX="-1264" custLinFactNeighborY="-28759">
        <dgm:presLayoutVars>
          <dgm:chMax val="0"/>
          <dgm:bulletEnabled val="1"/>
        </dgm:presLayoutVars>
      </dgm:prSet>
      <dgm:spPr/>
    </dgm:pt>
    <dgm:pt modelId="{94B8A285-E2E2-47C3-A3D5-44E8D15BB920}" type="pres">
      <dgm:prSet presAssocID="{5B926BA6-B0CE-401C-A468-0BF6ADE35BF5}" presName="spacer" presStyleCnt="0"/>
      <dgm:spPr/>
    </dgm:pt>
    <dgm:pt modelId="{B745C63C-E825-4DCE-A53D-2B8746C78269}" type="pres">
      <dgm:prSet presAssocID="{962BFA3C-D834-4BD9-AFE8-A0C8E76DA6E0}" presName="parentText" presStyleLbl="node1" presStyleIdx="2" presStyleCnt="6">
        <dgm:presLayoutVars>
          <dgm:chMax val="0"/>
          <dgm:bulletEnabled val="1"/>
        </dgm:presLayoutVars>
      </dgm:prSet>
      <dgm:spPr/>
    </dgm:pt>
    <dgm:pt modelId="{34119127-20A2-47A4-A853-3A6934E4886B}" type="pres">
      <dgm:prSet presAssocID="{CC5BEA71-5F91-4FCE-A7A6-D09FFA7193A9}" presName="spacer" presStyleCnt="0"/>
      <dgm:spPr/>
    </dgm:pt>
    <dgm:pt modelId="{8083B6F9-4B09-413D-88BD-1616C6D676F4}" type="pres">
      <dgm:prSet presAssocID="{2ABBBE7F-ADEE-457B-BF36-31C3999A1487}" presName="parentText" presStyleLbl="node1" presStyleIdx="3" presStyleCnt="6">
        <dgm:presLayoutVars>
          <dgm:chMax val="0"/>
          <dgm:bulletEnabled val="1"/>
        </dgm:presLayoutVars>
      </dgm:prSet>
      <dgm:spPr/>
    </dgm:pt>
    <dgm:pt modelId="{2DDB2353-CAEA-468C-96E7-DC62EC172EA2}" type="pres">
      <dgm:prSet presAssocID="{1CC68406-F1CC-4E72-B89B-B7E7A850EC44}" presName="spacer" presStyleCnt="0"/>
      <dgm:spPr/>
    </dgm:pt>
    <dgm:pt modelId="{4AE5652D-B3DD-4BEB-984C-7FB87CF4CBC2}" type="pres">
      <dgm:prSet presAssocID="{C3AA124E-37BC-4C91-A734-1E0760605A3D}" presName="parentText" presStyleLbl="node1" presStyleIdx="4" presStyleCnt="6">
        <dgm:presLayoutVars>
          <dgm:chMax val="0"/>
          <dgm:bulletEnabled val="1"/>
        </dgm:presLayoutVars>
      </dgm:prSet>
      <dgm:spPr/>
    </dgm:pt>
    <dgm:pt modelId="{276F96C5-D414-47FC-A9D9-C2D38A7F4681}" type="pres">
      <dgm:prSet presAssocID="{8D81455D-38FC-4688-B467-8C5E6D8A90AC}" presName="spacer" presStyleCnt="0"/>
      <dgm:spPr/>
    </dgm:pt>
    <dgm:pt modelId="{9D66F8A1-16C9-47E6-AF00-E01D3EAE039D}" type="pres">
      <dgm:prSet presAssocID="{8133A287-8565-4091-9631-1D3354A612C2}" presName="parentText" presStyleLbl="node1" presStyleIdx="5" presStyleCnt="6">
        <dgm:presLayoutVars>
          <dgm:chMax val="0"/>
          <dgm:bulletEnabled val="1"/>
        </dgm:presLayoutVars>
      </dgm:prSet>
      <dgm:spPr/>
    </dgm:pt>
  </dgm:ptLst>
  <dgm:cxnLst>
    <dgm:cxn modelId="{B6F01B19-A134-4224-B232-BAD0321E6272}" srcId="{7E468856-D81A-479E-9C56-E38B5042538B}" destId="{0356F77D-FCE5-479E-82D7-31812AC7BBDD}" srcOrd="0" destOrd="0" parTransId="{4E373FCD-D414-4A4C-A33F-2755178DE93E}" sibTransId="{8C2DD055-7A1D-4032-875A-E45325389ACB}"/>
    <dgm:cxn modelId="{B1C5971D-8989-449A-980C-2F39B01BB003}" type="presOf" srcId="{2ABBBE7F-ADEE-457B-BF36-31C3999A1487}" destId="{8083B6F9-4B09-413D-88BD-1616C6D676F4}" srcOrd="0" destOrd="0" presId="urn:microsoft.com/office/officeart/2005/8/layout/vList2"/>
    <dgm:cxn modelId="{83F5BB1D-FEAE-44F6-84D1-ABEF0B05561F}" srcId="{7E468856-D81A-479E-9C56-E38B5042538B}" destId="{2ABBBE7F-ADEE-457B-BF36-31C3999A1487}" srcOrd="3" destOrd="0" parTransId="{B3D2B0AD-069C-4BF3-B97E-EEF367652F4E}" sibTransId="{1CC68406-F1CC-4E72-B89B-B7E7A850EC44}"/>
    <dgm:cxn modelId="{A1D8213D-32E8-40FE-955C-9D14C7DFFB91}" type="presOf" srcId="{C3AA124E-37BC-4C91-A734-1E0760605A3D}" destId="{4AE5652D-B3DD-4BEB-984C-7FB87CF4CBC2}" srcOrd="0" destOrd="0" presId="urn:microsoft.com/office/officeart/2005/8/layout/vList2"/>
    <dgm:cxn modelId="{84A7195A-E238-4CD5-BF1E-6A3A7A6F884F}" srcId="{7E468856-D81A-479E-9C56-E38B5042538B}" destId="{C04834A3-2BD1-47CB-B114-AB4ACCAA1BD4}" srcOrd="1" destOrd="0" parTransId="{01A5FBDF-ACE2-4E06-ADB9-3BA4CF7A6DFE}" sibTransId="{5B926BA6-B0CE-401C-A468-0BF6ADE35BF5}"/>
    <dgm:cxn modelId="{DA7BA969-3E41-4502-9521-CF175D3D7BF6}" srcId="{7E468856-D81A-479E-9C56-E38B5042538B}" destId="{8133A287-8565-4091-9631-1D3354A612C2}" srcOrd="5" destOrd="0" parTransId="{9D498FBB-7A30-4490-92FC-5B7C3086069F}" sibTransId="{989B5A86-68BA-4632-B35C-FFBC76661B48}"/>
    <dgm:cxn modelId="{7ED2B56A-1A89-4F9E-BBD4-E671D39B5580}" type="presOf" srcId="{962BFA3C-D834-4BD9-AFE8-A0C8E76DA6E0}" destId="{B745C63C-E825-4DCE-A53D-2B8746C78269}" srcOrd="0" destOrd="0" presId="urn:microsoft.com/office/officeart/2005/8/layout/vList2"/>
    <dgm:cxn modelId="{046AA775-C17F-4834-BB14-315B70546E0F}" type="presOf" srcId="{0356F77D-FCE5-479E-82D7-31812AC7BBDD}" destId="{8DAE61EF-37FB-4398-9A11-3328531BC481}" srcOrd="0" destOrd="0" presId="urn:microsoft.com/office/officeart/2005/8/layout/vList2"/>
    <dgm:cxn modelId="{156FC386-EF03-42C5-9587-5A350C2127BA}" srcId="{7E468856-D81A-479E-9C56-E38B5042538B}" destId="{C3AA124E-37BC-4C91-A734-1E0760605A3D}" srcOrd="4" destOrd="0" parTransId="{68BB2A09-0415-4904-A2D0-1EAB8A94FA9A}" sibTransId="{8D81455D-38FC-4688-B467-8C5E6D8A90AC}"/>
    <dgm:cxn modelId="{06C49999-850D-4FD5-A133-988E79F1FA0C}" srcId="{7E468856-D81A-479E-9C56-E38B5042538B}" destId="{962BFA3C-D834-4BD9-AFE8-A0C8E76DA6E0}" srcOrd="2" destOrd="0" parTransId="{6D18482C-D2CA-4F20-877E-F28D08921DFE}" sibTransId="{CC5BEA71-5F91-4FCE-A7A6-D09FFA7193A9}"/>
    <dgm:cxn modelId="{20D906C7-1345-49D9-A997-F8AB6903C41C}" type="presOf" srcId="{C04834A3-2BD1-47CB-B114-AB4ACCAA1BD4}" destId="{D87A9957-69A3-45FC-96B7-33E37F7C0C2D}" srcOrd="0" destOrd="0" presId="urn:microsoft.com/office/officeart/2005/8/layout/vList2"/>
    <dgm:cxn modelId="{83927EC8-1472-4FCF-8188-6528C9457DC2}" type="presOf" srcId="{7E468856-D81A-479E-9C56-E38B5042538B}" destId="{F675A90F-483F-432D-AC39-F383E8E9F39F}" srcOrd="0" destOrd="0" presId="urn:microsoft.com/office/officeart/2005/8/layout/vList2"/>
    <dgm:cxn modelId="{1A107CE9-AF55-4D1E-BEF4-31A7430CD39E}" type="presOf" srcId="{8133A287-8565-4091-9631-1D3354A612C2}" destId="{9D66F8A1-16C9-47E6-AF00-E01D3EAE039D}" srcOrd="0" destOrd="0" presId="urn:microsoft.com/office/officeart/2005/8/layout/vList2"/>
    <dgm:cxn modelId="{62A68AE2-BFEA-41D3-8983-FFA73F0E2F36}" type="presParOf" srcId="{F675A90F-483F-432D-AC39-F383E8E9F39F}" destId="{8DAE61EF-37FB-4398-9A11-3328531BC481}" srcOrd="0" destOrd="0" presId="urn:microsoft.com/office/officeart/2005/8/layout/vList2"/>
    <dgm:cxn modelId="{69D5C5D0-0F68-486E-8D5C-C07216F23F6C}" type="presParOf" srcId="{F675A90F-483F-432D-AC39-F383E8E9F39F}" destId="{0C0CA7D8-E2D9-41FE-B382-BA8A73186A95}" srcOrd="1" destOrd="0" presId="urn:microsoft.com/office/officeart/2005/8/layout/vList2"/>
    <dgm:cxn modelId="{AF75CBB7-2AF3-4837-BA2F-51FFBADA2176}" type="presParOf" srcId="{F675A90F-483F-432D-AC39-F383E8E9F39F}" destId="{D87A9957-69A3-45FC-96B7-33E37F7C0C2D}" srcOrd="2" destOrd="0" presId="urn:microsoft.com/office/officeart/2005/8/layout/vList2"/>
    <dgm:cxn modelId="{F26DD5A2-B130-437C-BFFD-F5240F426FEE}" type="presParOf" srcId="{F675A90F-483F-432D-AC39-F383E8E9F39F}" destId="{94B8A285-E2E2-47C3-A3D5-44E8D15BB920}" srcOrd="3" destOrd="0" presId="urn:microsoft.com/office/officeart/2005/8/layout/vList2"/>
    <dgm:cxn modelId="{9E8F10AB-27AE-41A9-B737-2D3FAA47B674}" type="presParOf" srcId="{F675A90F-483F-432D-AC39-F383E8E9F39F}" destId="{B745C63C-E825-4DCE-A53D-2B8746C78269}" srcOrd="4" destOrd="0" presId="urn:microsoft.com/office/officeart/2005/8/layout/vList2"/>
    <dgm:cxn modelId="{BF84F67B-0D8E-451B-89E3-CC0E0FE21852}" type="presParOf" srcId="{F675A90F-483F-432D-AC39-F383E8E9F39F}" destId="{34119127-20A2-47A4-A853-3A6934E4886B}" srcOrd="5" destOrd="0" presId="urn:microsoft.com/office/officeart/2005/8/layout/vList2"/>
    <dgm:cxn modelId="{9DC57439-C88A-4D89-947D-47AF4625B7DC}" type="presParOf" srcId="{F675A90F-483F-432D-AC39-F383E8E9F39F}" destId="{8083B6F9-4B09-413D-88BD-1616C6D676F4}" srcOrd="6" destOrd="0" presId="urn:microsoft.com/office/officeart/2005/8/layout/vList2"/>
    <dgm:cxn modelId="{99985F63-B900-46C5-ACAD-44C70929EB64}" type="presParOf" srcId="{F675A90F-483F-432D-AC39-F383E8E9F39F}" destId="{2DDB2353-CAEA-468C-96E7-DC62EC172EA2}" srcOrd="7" destOrd="0" presId="urn:microsoft.com/office/officeart/2005/8/layout/vList2"/>
    <dgm:cxn modelId="{7D4073B5-5456-45BC-99B9-4C5AF5915E51}" type="presParOf" srcId="{F675A90F-483F-432D-AC39-F383E8E9F39F}" destId="{4AE5652D-B3DD-4BEB-984C-7FB87CF4CBC2}" srcOrd="8" destOrd="0" presId="urn:microsoft.com/office/officeart/2005/8/layout/vList2"/>
    <dgm:cxn modelId="{93282B44-9374-4E1B-89DC-41B16C2CCE7E}" type="presParOf" srcId="{F675A90F-483F-432D-AC39-F383E8E9F39F}" destId="{276F96C5-D414-47FC-A9D9-C2D38A7F4681}" srcOrd="9" destOrd="0" presId="urn:microsoft.com/office/officeart/2005/8/layout/vList2"/>
    <dgm:cxn modelId="{F8879BF2-BDAD-40AD-A7E3-03C81F34636D}" type="presParOf" srcId="{F675A90F-483F-432D-AC39-F383E8E9F39F}" destId="{9D66F8A1-16C9-47E6-AF00-E01D3EAE039D}"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5CB1EC7-185D-4C5D-9BF8-D50AE3F94EA5}"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US"/>
        </a:p>
      </dgm:t>
    </dgm:pt>
    <dgm:pt modelId="{289FDC13-909E-4ACD-AE0F-ACFDB1B4B490}">
      <dgm:prSet phldrT="[Text]"/>
      <dgm:spPr>
        <a:solidFill>
          <a:srgbClr val="C00000"/>
        </a:solidFill>
        <a:ln>
          <a:solidFill>
            <a:schemeClr val="tx1"/>
          </a:solidFill>
        </a:ln>
      </dgm:spPr>
      <dgm:t>
        <a:bodyPr/>
        <a:lstStyle/>
        <a:p>
          <a:r>
            <a:rPr lang="en-US"/>
            <a:t>Community</a:t>
          </a:r>
        </a:p>
      </dgm:t>
    </dgm:pt>
    <dgm:pt modelId="{10A678E1-FAC2-4CA9-88FF-51E82B4B9543}" type="parTrans" cxnId="{A21DCD92-2D90-4CD3-AD1A-00DA43554051}">
      <dgm:prSet/>
      <dgm:spPr/>
      <dgm:t>
        <a:bodyPr/>
        <a:lstStyle/>
        <a:p>
          <a:endParaRPr lang="en-US"/>
        </a:p>
      </dgm:t>
    </dgm:pt>
    <dgm:pt modelId="{69DC7E2B-DA54-4FFC-9688-84FCF3A0B9F2}" type="sibTrans" cxnId="{A21DCD92-2D90-4CD3-AD1A-00DA43554051}">
      <dgm:prSet/>
      <dgm:spPr/>
      <dgm:t>
        <a:bodyPr/>
        <a:lstStyle/>
        <a:p>
          <a:endParaRPr lang="en-US"/>
        </a:p>
      </dgm:t>
    </dgm:pt>
    <dgm:pt modelId="{8844FC2A-057E-45C1-836C-1C173186DECC}">
      <dgm:prSet phldrT="[Text]"/>
      <dgm:spPr>
        <a:solidFill>
          <a:srgbClr val="C00000"/>
        </a:solidFill>
        <a:ln>
          <a:solidFill>
            <a:schemeClr val="tx1"/>
          </a:solidFill>
        </a:ln>
      </dgm:spPr>
      <dgm:t>
        <a:bodyPr/>
        <a:lstStyle/>
        <a:p>
          <a:r>
            <a:rPr lang="en-US"/>
            <a:t>Well-Being</a:t>
          </a:r>
        </a:p>
      </dgm:t>
    </dgm:pt>
    <dgm:pt modelId="{657DEA80-8AC1-47FC-B70C-113EA84C80F0}" type="parTrans" cxnId="{A42DD517-101C-4613-8BC6-1F5F86158E61}">
      <dgm:prSet/>
      <dgm:spPr/>
      <dgm:t>
        <a:bodyPr/>
        <a:lstStyle/>
        <a:p>
          <a:endParaRPr lang="en-US"/>
        </a:p>
      </dgm:t>
    </dgm:pt>
    <dgm:pt modelId="{CA0A8028-5531-4726-90ED-D37D84C1EB7D}" type="sibTrans" cxnId="{A42DD517-101C-4613-8BC6-1F5F86158E61}">
      <dgm:prSet/>
      <dgm:spPr/>
      <dgm:t>
        <a:bodyPr/>
        <a:lstStyle/>
        <a:p>
          <a:endParaRPr lang="en-US"/>
        </a:p>
      </dgm:t>
    </dgm:pt>
    <dgm:pt modelId="{96BA1884-52AF-4754-8A85-00F8C06C9F93}">
      <dgm:prSet phldrT="[Text]"/>
      <dgm:spPr>
        <a:solidFill>
          <a:srgbClr val="C00000"/>
        </a:solidFill>
        <a:ln>
          <a:solidFill>
            <a:schemeClr val="tx1"/>
          </a:solidFill>
        </a:ln>
      </dgm:spPr>
      <dgm:t>
        <a:bodyPr/>
        <a:lstStyle/>
        <a:p>
          <a:r>
            <a:rPr lang="en-US"/>
            <a:t>Demographics</a:t>
          </a:r>
        </a:p>
      </dgm:t>
    </dgm:pt>
    <dgm:pt modelId="{BEACF263-F30C-4DEE-9FDD-089BBE5B35D0}" type="parTrans" cxnId="{0B8E9506-A3BA-4F29-9D02-48820CC1CD5B}">
      <dgm:prSet/>
      <dgm:spPr/>
      <dgm:t>
        <a:bodyPr/>
        <a:lstStyle/>
        <a:p>
          <a:endParaRPr lang="en-US"/>
        </a:p>
      </dgm:t>
    </dgm:pt>
    <dgm:pt modelId="{989BF7DF-D785-45DF-8257-AD7758443B9F}" type="sibTrans" cxnId="{0B8E9506-A3BA-4F29-9D02-48820CC1CD5B}">
      <dgm:prSet/>
      <dgm:spPr/>
      <dgm:t>
        <a:bodyPr/>
        <a:lstStyle/>
        <a:p>
          <a:endParaRPr lang="en-US"/>
        </a:p>
      </dgm:t>
    </dgm:pt>
    <dgm:pt modelId="{FD8A063B-6D9A-4E0F-95F4-401312E84C83}">
      <dgm:prSet/>
      <dgm:spPr>
        <a:ln>
          <a:solidFill>
            <a:schemeClr val="tx1"/>
          </a:solidFill>
        </a:ln>
      </dgm:spPr>
      <dgm:t>
        <a:bodyPr/>
        <a:lstStyle/>
        <a:p>
          <a:r>
            <a:rPr lang="en-US">
              <a:latin typeface="Calibri" panose="020F0502020204030204" pitchFamily="34" charset="0"/>
              <a:ea typeface="Calibri" panose="020F0502020204030204" pitchFamily="34" charset="0"/>
            </a:rPr>
            <a:t>Perceptions of community change</a:t>
          </a:r>
          <a:endParaRPr lang="en-US"/>
        </a:p>
      </dgm:t>
    </dgm:pt>
    <dgm:pt modelId="{0E904B52-7815-4AE1-8B7D-5E48795D258A}" type="parTrans" cxnId="{34909C39-723C-4B2B-B8DF-16786A133603}">
      <dgm:prSet/>
      <dgm:spPr/>
      <dgm:t>
        <a:bodyPr/>
        <a:lstStyle/>
        <a:p>
          <a:endParaRPr lang="en-US"/>
        </a:p>
      </dgm:t>
    </dgm:pt>
    <dgm:pt modelId="{CF64021B-DF36-4474-8F5A-2F15162213DC}" type="sibTrans" cxnId="{34909C39-723C-4B2B-B8DF-16786A133603}">
      <dgm:prSet/>
      <dgm:spPr/>
      <dgm:t>
        <a:bodyPr/>
        <a:lstStyle/>
        <a:p>
          <a:endParaRPr lang="en-US"/>
        </a:p>
      </dgm:t>
    </dgm:pt>
    <dgm:pt modelId="{06A3C110-A0D7-4C00-9F1B-F138466AFA29}">
      <dgm:prSet/>
      <dgm:spPr>
        <a:ln>
          <a:solidFill>
            <a:schemeClr val="tx1"/>
          </a:solidFill>
        </a:ln>
      </dgm:spPr>
      <dgm:t>
        <a:bodyPr/>
        <a:lstStyle/>
        <a:p>
          <a:r>
            <a:rPr lang="en-US">
              <a:latin typeface="Calibri" panose="020F0502020204030204" pitchFamily="34" charset="0"/>
              <a:ea typeface="Calibri" panose="020F0502020204030204" pitchFamily="34" charset="0"/>
            </a:rPr>
            <a:t>Satisfaction with community services</a:t>
          </a:r>
        </a:p>
      </dgm:t>
    </dgm:pt>
    <dgm:pt modelId="{5228723E-07E2-4313-9DBF-CC7E8ECB561F}" type="parTrans" cxnId="{1D50F30C-4DB3-4B31-9E87-0498B2C0A1C6}">
      <dgm:prSet/>
      <dgm:spPr/>
      <dgm:t>
        <a:bodyPr/>
        <a:lstStyle/>
        <a:p>
          <a:endParaRPr lang="en-US"/>
        </a:p>
      </dgm:t>
    </dgm:pt>
    <dgm:pt modelId="{19EAE937-FFE5-4D54-BD7F-9300F8749AD7}" type="sibTrans" cxnId="{1D50F30C-4DB3-4B31-9E87-0498B2C0A1C6}">
      <dgm:prSet/>
      <dgm:spPr/>
      <dgm:t>
        <a:bodyPr/>
        <a:lstStyle/>
        <a:p>
          <a:endParaRPr lang="en-US"/>
        </a:p>
      </dgm:t>
    </dgm:pt>
    <dgm:pt modelId="{045CE4A9-685C-4335-8FCC-34ED7F3F801D}">
      <dgm:prSet/>
      <dgm:spPr>
        <a:ln>
          <a:solidFill>
            <a:schemeClr val="tx1"/>
          </a:solidFill>
        </a:ln>
      </dgm:spPr>
      <dgm:t>
        <a:bodyPr/>
        <a:lstStyle/>
        <a:p>
          <a:r>
            <a:rPr lang="en-US">
              <a:latin typeface="Calibri" panose="020F0502020204030204" pitchFamily="34" charset="0"/>
              <a:ea typeface="Calibri" panose="020F0502020204030204" pitchFamily="34" charset="0"/>
            </a:rPr>
            <a:t>Attachment to community</a:t>
          </a:r>
        </a:p>
      </dgm:t>
    </dgm:pt>
    <dgm:pt modelId="{7DB149B0-F286-4BDE-AAE9-440BF4295A5F}" type="parTrans" cxnId="{8326E566-A01F-463B-8949-5A5D86FCF359}">
      <dgm:prSet/>
      <dgm:spPr/>
      <dgm:t>
        <a:bodyPr/>
        <a:lstStyle/>
        <a:p>
          <a:endParaRPr lang="en-US"/>
        </a:p>
      </dgm:t>
    </dgm:pt>
    <dgm:pt modelId="{3F990092-FEB1-440E-8B53-6A0AE23B8AA8}" type="sibTrans" cxnId="{8326E566-A01F-463B-8949-5A5D86FCF359}">
      <dgm:prSet/>
      <dgm:spPr/>
      <dgm:t>
        <a:bodyPr/>
        <a:lstStyle/>
        <a:p>
          <a:endParaRPr lang="en-US"/>
        </a:p>
      </dgm:t>
    </dgm:pt>
    <dgm:pt modelId="{A38D9825-CE6E-498D-B445-D99ABC3039E4}">
      <dgm:prSet/>
      <dgm:spPr>
        <a:ln>
          <a:solidFill>
            <a:schemeClr val="tx1"/>
          </a:solidFill>
        </a:ln>
      </dgm:spPr>
      <dgm:t>
        <a:bodyPr/>
        <a:lstStyle/>
        <a:p>
          <a:r>
            <a:rPr lang="en-US">
              <a:latin typeface="Calibri" panose="020F0502020204030204" pitchFamily="34" charset="0"/>
              <a:ea typeface="Calibri" panose="020F0502020204030204" pitchFamily="34" charset="0"/>
            </a:rPr>
            <a:t>Better or worse off compared to 5 years ago</a:t>
          </a:r>
          <a:endParaRPr lang="en-US"/>
        </a:p>
      </dgm:t>
    </dgm:pt>
    <dgm:pt modelId="{1E351800-5B65-4407-A25D-5DBD8902894B}" type="parTrans" cxnId="{FD204AB7-1915-4FE1-B524-376FD02A221F}">
      <dgm:prSet/>
      <dgm:spPr/>
      <dgm:t>
        <a:bodyPr/>
        <a:lstStyle/>
        <a:p>
          <a:endParaRPr lang="en-US"/>
        </a:p>
      </dgm:t>
    </dgm:pt>
    <dgm:pt modelId="{12B6E613-ABFD-4BBB-9BC6-CDF5834E3831}" type="sibTrans" cxnId="{FD204AB7-1915-4FE1-B524-376FD02A221F}">
      <dgm:prSet/>
      <dgm:spPr/>
      <dgm:t>
        <a:bodyPr/>
        <a:lstStyle/>
        <a:p>
          <a:endParaRPr lang="en-US"/>
        </a:p>
      </dgm:t>
    </dgm:pt>
    <dgm:pt modelId="{7B109ACA-AA88-40B7-B308-6FBBE7992654}">
      <dgm:prSet/>
      <dgm:spPr>
        <a:ln>
          <a:solidFill>
            <a:schemeClr val="tx1"/>
          </a:solidFill>
        </a:ln>
      </dgm:spPr>
      <dgm:t>
        <a:bodyPr/>
        <a:lstStyle/>
        <a:p>
          <a:r>
            <a:rPr lang="en-US">
              <a:latin typeface="Calibri" panose="020F0502020204030204" pitchFamily="34" charset="0"/>
              <a:ea typeface="Calibri" panose="020F0502020204030204" pitchFamily="34" charset="0"/>
            </a:rPr>
            <a:t>Will be better or worse off 10 years from now</a:t>
          </a:r>
        </a:p>
      </dgm:t>
    </dgm:pt>
    <dgm:pt modelId="{E1B5D112-B51B-49D8-B224-527874B86B04}" type="parTrans" cxnId="{175972DA-998C-4268-9324-D18451E28B19}">
      <dgm:prSet/>
      <dgm:spPr/>
      <dgm:t>
        <a:bodyPr/>
        <a:lstStyle/>
        <a:p>
          <a:endParaRPr lang="en-US"/>
        </a:p>
      </dgm:t>
    </dgm:pt>
    <dgm:pt modelId="{B9D6D89A-0C3E-4AE7-AAE3-0DF65E0A18B5}" type="sibTrans" cxnId="{175972DA-998C-4268-9324-D18451E28B19}">
      <dgm:prSet/>
      <dgm:spPr/>
      <dgm:t>
        <a:bodyPr/>
        <a:lstStyle/>
        <a:p>
          <a:endParaRPr lang="en-US"/>
        </a:p>
      </dgm:t>
    </dgm:pt>
    <dgm:pt modelId="{9515EA48-4E50-437E-97E5-C744DF33792F}">
      <dgm:prSet/>
      <dgm:spPr>
        <a:ln>
          <a:solidFill>
            <a:schemeClr val="tx1"/>
          </a:solidFill>
        </a:ln>
      </dgm:spPr>
      <dgm:t>
        <a:bodyPr/>
        <a:lstStyle/>
        <a:p>
          <a:r>
            <a:rPr lang="en-US">
              <a:latin typeface="Calibri" panose="020F0502020204030204" pitchFamily="34" charset="0"/>
              <a:ea typeface="Calibri" panose="020F0502020204030204" pitchFamily="34" charset="0"/>
            </a:rPr>
            <a:t>Feelings of powerlessness</a:t>
          </a:r>
        </a:p>
      </dgm:t>
    </dgm:pt>
    <dgm:pt modelId="{FD6C9EED-5E58-464A-8D59-BAA720999EF0}" type="parTrans" cxnId="{BF8F7C43-7248-4366-9BA1-CD2084472606}">
      <dgm:prSet/>
      <dgm:spPr/>
      <dgm:t>
        <a:bodyPr/>
        <a:lstStyle/>
        <a:p>
          <a:endParaRPr lang="en-US"/>
        </a:p>
      </dgm:t>
    </dgm:pt>
    <dgm:pt modelId="{C718DD73-129E-4CF0-A65C-F7D74E9D1CE3}" type="sibTrans" cxnId="{BF8F7C43-7248-4366-9BA1-CD2084472606}">
      <dgm:prSet/>
      <dgm:spPr/>
      <dgm:t>
        <a:bodyPr/>
        <a:lstStyle/>
        <a:p>
          <a:endParaRPr lang="en-US"/>
        </a:p>
      </dgm:t>
    </dgm:pt>
    <dgm:pt modelId="{A4FBE0B1-3DC8-4E22-8446-8A8DA814A28B}">
      <dgm:prSet/>
      <dgm:spPr>
        <a:ln>
          <a:solidFill>
            <a:schemeClr val="tx1"/>
          </a:solidFill>
        </a:ln>
      </dgm:spPr>
      <dgm:t>
        <a:bodyPr/>
        <a:lstStyle/>
        <a:p>
          <a:r>
            <a:rPr lang="en-US">
              <a:latin typeface="Calibri" panose="020F0502020204030204" pitchFamily="34" charset="0"/>
              <a:ea typeface="Calibri" panose="020F0502020204030204" pitchFamily="34" charset="0"/>
            </a:rPr>
            <a:t>Satisfaction with job, religion, family, community, clean water, etc.</a:t>
          </a:r>
        </a:p>
      </dgm:t>
    </dgm:pt>
    <dgm:pt modelId="{7F023ADA-B9B6-4FBB-A7FE-F50AAC01803A}" type="parTrans" cxnId="{AFDF4658-2D1C-4E65-9DE3-97CA1223895C}">
      <dgm:prSet/>
      <dgm:spPr/>
      <dgm:t>
        <a:bodyPr/>
        <a:lstStyle/>
        <a:p>
          <a:endParaRPr lang="en-US"/>
        </a:p>
      </dgm:t>
    </dgm:pt>
    <dgm:pt modelId="{3EB1D222-8559-443B-B420-D586513DE041}" type="sibTrans" cxnId="{AFDF4658-2D1C-4E65-9DE3-97CA1223895C}">
      <dgm:prSet/>
      <dgm:spPr/>
      <dgm:t>
        <a:bodyPr/>
        <a:lstStyle/>
        <a:p>
          <a:endParaRPr lang="en-US"/>
        </a:p>
      </dgm:t>
    </dgm:pt>
    <dgm:pt modelId="{BA12118E-96CB-4328-8FAD-4E5E7C7C7896}">
      <dgm:prSet/>
      <dgm:spPr>
        <a:ln>
          <a:solidFill>
            <a:schemeClr val="tx1"/>
          </a:solidFill>
        </a:ln>
      </dgm:spPr>
      <dgm:t>
        <a:bodyPr/>
        <a:lstStyle/>
        <a:p>
          <a:r>
            <a:rPr lang="en-US">
              <a:latin typeface="Calibri" panose="020F0502020204030204" pitchFamily="34" charset="0"/>
              <a:ea typeface="Calibri" panose="020F0502020204030204" pitchFamily="34" charset="0"/>
            </a:rPr>
            <a:t>Age</a:t>
          </a:r>
          <a:endParaRPr lang="en-US"/>
        </a:p>
      </dgm:t>
    </dgm:pt>
    <dgm:pt modelId="{A59A1E3D-E0F7-4D7F-8AF1-D2643ED828A1}" type="parTrans" cxnId="{35EF491E-2F19-442E-81F0-FA4E90970457}">
      <dgm:prSet/>
      <dgm:spPr/>
      <dgm:t>
        <a:bodyPr/>
        <a:lstStyle/>
        <a:p>
          <a:endParaRPr lang="en-US"/>
        </a:p>
      </dgm:t>
    </dgm:pt>
    <dgm:pt modelId="{4BC236C1-997E-4345-9F79-CF89B163216F}" type="sibTrans" cxnId="{35EF491E-2F19-442E-81F0-FA4E90970457}">
      <dgm:prSet/>
      <dgm:spPr/>
      <dgm:t>
        <a:bodyPr/>
        <a:lstStyle/>
        <a:p>
          <a:endParaRPr lang="en-US"/>
        </a:p>
      </dgm:t>
    </dgm:pt>
    <dgm:pt modelId="{81B5C759-1339-4BB2-8C78-CE24DE767E84}">
      <dgm:prSet/>
      <dgm:spPr>
        <a:ln>
          <a:solidFill>
            <a:schemeClr val="tx1"/>
          </a:solidFill>
        </a:ln>
      </dgm:spPr>
      <dgm:t>
        <a:bodyPr/>
        <a:lstStyle/>
        <a:p>
          <a:r>
            <a:rPr lang="en-US">
              <a:latin typeface="Calibri" panose="020F0502020204030204" pitchFamily="34" charset="0"/>
              <a:ea typeface="Calibri" panose="020F0502020204030204" pitchFamily="34" charset="0"/>
            </a:rPr>
            <a:t>Spouse/Partner employment status</a:t>
          </a:r>
        </a:p>
      </dgm:t>
    </dgm:pt>
    <dgm:pt modelId="{63AAAF24-37EA-4783-BFC5-DC7554E2F211}" type="parTrans" cxnId="{708E3266-8672-441E-9639-76C88D4CA6B4}">
      <dgm:prSet/>
      <dgm:spPr/>
      <dgm:t>
        <a:bodyPr/>
        <a:lstStyle/>
        <a:p>
          <a:endParaRPr lang="en-US"/>
        </a:p>
      </dgm:t>
    </dgm:pt>
    <dgm:pt modelId="{E5F941E3-C484-4D46-B9EC-2A97F5508CC8}" type="sibTrans" cxnId="{708E3266-8672-441E-9639-76C88D4CA6B4}">
      <dgm:prSet/>
      <dgm:spPr/>
      <dgm:t>
        <a:bodyPr/>
        <a:lstStyle/>
        <a:p>
          <a:endParaRPr lang="en-US"/>
        </a:p>
      </dgm:t>
    </dgm:pt>
    <dgm:pt modelId="{860FD3FD-A9F3-4481-9322-43194406015D}">
      <dgm:prSet/>
      <dgm:spPr>
        <a:ln>
          <a:solidFill>
            <a:schemeClr val="tx1"/>
          </a:solidFill>
        </a:ln>
      </dgm:spPr>
      <dgm:t>
        <a:bodyPr/>
        <a:lstStyle/>
        <a:p>
          <a:r>
            <a:rPr lang="en-US">
              <a:latin typeface="Calibri" panose="020F0502020204030204" pitchFamily="34" charset="0"/>
              <a:ea typeface="Calibri" panose="020F0502020204030204" pitchFamily="34" charset="0"/>
            </a:rPr>
            <a:t>Marital status</a:t>
          </a:r>
          <a:endParaRPr lang="en-US"/>
        </a:p>
      </dgm:t>
    </dgm:pt>
    <dgm:pt modelId="{11BECAF4-204C-4978-B6AF-A36915E222C3}" type="parTrans" cxnId="{5DC6FEC1-8FC5-4A29-8A73-A911516150D8}">
      <dgm:prSet/>
      <dgm:spPr/>
      <dgm:t>
        <a:bodyPr/>
        <a:lstStyle/>
        <a:p>
          <a:endParaRPr lang="en-US"/>
        </a:p>
      </dgm:t>
    </dgm:pt>
    <dgm:pt modelId="{A04EC2FB-F802-4BAC-A87C-F36301D2A1E0}" type="sibTrans" cxnId="{5DC6FEC1-8FC5-4A29-8A73-A911516150D8}">
      <dgm:prSet/>
      <dgm:spPr/>
      <dgm:t>
        <a:bodyPr/>
        <a:lstStyle/>
        <a:p>
          <a:endParaRPr lang="en-US"/>
        </a:p>
      </dgm:t>
    </dgm:pt>
    <dgm:pt modelId="{A4FE89D9-4C99-4CE2-92F8-2AA7F440BBCB}">
      <dgm:prSet/>
      <dgm:spPr>
        <a:ln>
          <a:solidFill>
            <a:schemeClr val="tx1"/>
          </a:solidFill>
        </a:ln>
      </dgm:spPr>
      <dgm:t>
        <a:bodyPr/>
        <a:lstStyle/>
        <a:p>
          <a:r>
            <a:rPr lang="en-US">
              <a:latin typeface="Calibri" panose="020F0502020204030204" pitchFamily="34" charset="0"/>
              <a:ea typeface="Calibri" panose="020F0502020204030204" pitchFamily="34" charset="0"/>
            </a:rPr>
            <a:t>Community size</a:t>
          </a:r>
          <a:endParaRPr lang="en-US"/>
        </a:p>
      </dgm:t>
    </dgm:pt>
    <dgm:pt modelId="{337107A7-0B87-4ABA-8859-F8799335F86D}" type="parTrans" cxnId="{EFD3FD6C-413C-477C-8B87-E93D8921274C}">
      <dgm:prSet/>
      <dgm:spPr/>
      <dgm:t>
        <a:bodyPr/>
        <a:lstStyle/>
        <a:p>
          <a:endParaRPr lang="en-US"/>
        </a:p>
      </dgm:t>
    </dgm:pt>
    <dgm:pt modelId="{F281C521-79F4-4AB2-A498-C2271FDFBCBD}" type="sibTrans" cxnId="{EFD3FD6C-413C-477C-8B87-E93D8921274C}">
      <dgm:prSet/>
      <dgm:spPr/>
      <dgm:t>
        <a:bodyPr/>
        <a:lstStyle/>
        <a:p>
          <a:endParaRPr lang="en-US"/>
        </a:p>
      </dgm:t>
    </dgm:pt>
    <dgm:pt modelId="{394825F3-2B7A-4C42-A418-D687C436A1B8}">
      <dgm:prSet/>
      <dgm:spPr>
        <a:ln>
          <a:solidFill>
            <a:schemeClr val="tx1"/>
          </a:solidFill>
        </a:ln>
      </dgm:spPr>
      <dgm:t>
        <a:bodyPr/>
        <a:lstStyle/>
        <a:p>
          <a:r>
            <a:rPr lang="en-US">
              <a:latin typeface="Calibri" panose="020F0502020204030204" pitchFamily="34" charset="0"/>
              <a:ea typeface="Calibri" panose="020F0502020204030204" pitchFamily="34" charset="0"/>
            </a:rPr>
            <a:t>Years lived in community</a:t>
          </a:r>
          <a:endParaRPr lang="en-US"/>
        </a:p>
      </dgm:t>
    </dgm:pt>
    <dgm:pt modelId="{9514DF2E-4958-42F6-9403-EB970A0BDD8B}" type="parTrans" cxnId="{B32F3761-4E25-47AE-8E61-C3E2A3081EEE}">
      <dgm:prSet/>
      <dgm:spPr/>
      <dgm:t>
        <a:bodyPr/>
        <a:lstStyle/>
        <a:p>
          <a:endParaRPr lang="en-US"/>
        </a:p>
      </dgm:t>
    </dgm:pt>
    <dgm:pt modelId="{DB46C6CA-FB20-4093-9976-EDA651906198}" type="sibTrans" cxnId="{B32F3761-4E25-47AE-8E61-C3E2A3081EEE}">
      <dgm:prSet/>
      <dgm:spPr/>
      <dgm:t>
        <a:bodyPr/>
        <a:lstStyle/>
        <a:p>
          <a:endParaRPr lang="en-US"/>
        </a:p>
      </dgm:t>
    </dgm:pt>
    <dgm:pt modelId="{7FF0F7DA-8FB9-4137-BC86-D747BC35D9CC}">
      <dgm:prSet/>
      <dgm:spPr>
        <a:ln>
          <a:solidFill>
            <a:schemeClr val="tx1"/>
          </a:solidFill>
        </a:ln>
      </dgm:spPr>
      <dgm:t>
        <a:bodyPr/>
        <a:lstStyle/>
        <a:p>
          <a:r>
            <a:rPr lang="en-US">
              <a:latin typeface="Calibri" panose="020F0502020204030204" pitchFamily="34" charset="0"/>
              <a:ea typeface="Calibri" panose="020F0502020204030204" pitchFamily="34" charset="0"/>
            </a:rPr>
            <a:t>Employment status</a:t>
          </a:r>
          <a:endParaRPr lang="en-US"/>
        </a:p>
      </dgm:t>
    </dgm:pt>
    <dgm:pt modelId="{10C467C8-212A-483A-BDE3-8FF7E03A9CA3}" type="parTrans" cxnId="{B95B646D-5FCA-4A74-BC1B-98D9E8D790A0}">
      <dgm:prSet/>
      <dgm:spPr/>
      <dgm:t>
        <a:bodyPr/>
        <a:lstStyle/>
        <a:p>
          <a:endParaRPr lang="en-US"/>
        </a:p>
      </dgm:t>
    </dgm:pt>
    <dgm:pt modelId="{C9EBAFC9-E9A9-49EA-B7C6-F45C6D0C1E28}" type="sibTrans" cxnId="{B95B646D-5FCA-4A74-BC1B-98D9E8D790A0}">
      <dgm:prSet/>
      <dgm:spPr/>
      <dgm:t>
        <a:bodyPr/>
        <a:lstStyle/>
        <a:p>
          <a:endParaRPr lang="en-US"/>
        </a:p>
      </dgm:t>
    </dgm:pt>
    <dgm:pt modelId="{17EE3603-4904-4DF0-B4E7-29D964BB6F1C}" type="pres">
      <dgm:prSet presAssocID="{05CB1EC7-185D-4C5D-9BF8-D50AE3F94EA5}" presName="diagram" presStyleCnt="0">
        <dgm:presLayoutVars>
          <dgm:dir/>
          <dgm:animLvl val="lvl"/>
          <dgm:resizeHandles val="exact"/>
        </dgm:presLayoutVars>
      </dgm:prSet>
      <dgm:spPr/>
    </dgm:pt>
    <dgm:pt modelId="{403952BD-A18F-44AD-A57A-CD73FD4173DA}" type="pres">
      <dgm:prSet presAssocID="{289FDC13-909E-4ACD-AE0F-ACFDB1B4B490}" presName="compNode" presStyleCnt="0"/>
      <dgm:spPr/>
    </dgm:pt>
    <dgm:pt modelId="{C4FF6E73-A001-4B1C-B101-F516A57ED49B}" type="pres">
      <dgm:prSet presAssocID="{289FDC13-909E-4ACD-AE0F-ACFDB1B4B490}" presName="childRect" presStyleLbl="bgAcc1" presStyleIdx="0" presStyleCnt="3">
        <dgm:presLayoutVars>
          <dgm:bulletEnabled val="1"/>
        </dgm:presLayoutVars>
      </dgm:prSet>
      <dgm:spPr/>
    </dgm:pt>
    <dgm:pt modelId="{DEC9D860-BB2B-42F6-957E-3AC26A1D290A}" type="pres">
      <dgm:prSet presAssocID="{289FDC13-909E-4ACD-AE0F-ACFDB1B4B490}" presName="parentText" presStyleLbl="node1" presStyleIdx="0" presStyleCnt="0">
        <dgm:presLayoutVars>
          <dgm:chMax val="0"/>
          <dgm:bulletEnabled val="1"/>
        </dgm:presLayoutVars>
      </dgm:prSet>
      <dgm:spPr/>
    </dgm:pt>
    <dgm:pt modelId="{35FE39B7-3F1A-4FAC-A728-9A88B9C995FB}" type="pres">
      <dgm:prSet presAssocID="{289FDC13-909E-4ACD-AE0F-ACFDB1B4B490}" presName="parentRect" presStyleLbl="alignNode1" presStyleIdx="0" presStyleCnt="3"/>
      <dgm:spPr/>
    </dgm:pt>
    <dgm:pt modelId="{C024AD90-9910-4D59-8B78-23488CEFDF97}" type="pres">
      <dgm:prSet presAssocID="{289FDC13-909E-4ACD-AE0F-ACFDB1B4B490}" presName="adorn" presStyleLbl="fgAccFollowNode1" presStyleIdx="0" presStyleCnt="3"/>
      <dgm:spPr>
        <a:blipFill rotWithShape="1">
          <a:blip xmlns:r="http://schemas.openxmlformats.org/officeDocument/2006/relationships" r:embed="rId1"/>
          <a:srcRect/>
          <a:stretch>
            <a:fillRect t="-17000" b="-17000"/>
          </a:stretch>
        </a:blipFill>
      </dgm:spPr>
    </dgm:pt>
    <dgm:pt modelId="{96C0E933-A3D1-4E62-90C6-9FAC667D3BB1}" type="pres">
      <dgm:prSet presAssocID="{69DC7E2B-DA54-4FFC-9688-84FCF3A0B9F2}" presName="sibTrans" presStyleLbl="sibTrans2D1" presStyleIdx="0" presStyleCnt="0"/>
      <dgm:spPr/>
    </dgm:pt>
    <dgm:pt modelId="{DA095E74-1204-4325-92A9-0111E7231525}" type="pres">
      <dgm:prSet presAssocID="{8844FC2A-057E-45C1-836C-1C173186DECC}" presName="compNode" presStyleCnt="0"/>
      <dgm:spPr/>
    </dgm:pt>
    <dgm:pt modelId="{9D45C843-EE78-4A00-B105-356F1B84A947}" type="pres">
      <dgm:prSet presAssocID="{8844FC2A-057E-45C1-836C-1C173186DECC}" presName="childRect" presStyleLbl="bgAcc1" presStyleIdx="1" presStyleCnt="3">
        <dgm:presLayoutVars>
          <dgm:bulletEnabled val="1"/>
        </dgm:presLayoutVars>
      </dgm:prSet>
      <dgm:spPr/>
    </dgm:pt>
    <dgm:pt modelId="{89C4DA6E-3402-4FA7-A304-99D04E370797}" type="pres">
      <dgm:prSet presAssocID="{8844FC2A-057E-45C1-836C-1C173186DECC}" presName="parentText" presStyleLbl="node1" presStyleIdx="0" presStyleCnt="0">
        <dgm:presLayoutVars>
          <dgm:chMax val="0"/>
          <dgm:bulletEnabled val="1"/>
        </dgm:presLayoutVars>
      </dgm:prSet>
      <dgm:spPr/>
    </dgm:pt>
    <dgm:pt modelId="{28D74615-E39F-4DC6-9F30-31BF1D2371B2}" type="pres">
      <dgm:prSet presAssocID="{8844FC2A-057E-45C1-836C-1C173186DECC}" presName="parentRect" presStyleLbl="alignNode1" presStyleIdx="1" presStyleCnt="3"/>
      <dgm:spPr/>
    </dgm:pt>
    <dgm:pt modelId="{1421BED5-FFD2-414F-9DEE-21051E250028}" type="pres">
      <dgm:prSet presAssocID="{8844FC2A-057E-45C1-836C-1C173186DECC}" presName="adorn" presStyleLbl="fgAccFollowNode1" presStyleIdx="1" presStyleCnt="3"/>
      <dgm:spPr>
        <a:blipFill rotWithShape="1">
          <a:blip xmlns:r="http://schemas.openxmlformats.org/officeDocument/2006/relationships" r:embed="rId2"/>
          <a:srcRect/>
          <a:stretch>
            <a:fillRect t="-17000" b="-17000"/>
          </a:stretch>
        </a:blipFill>
      </dgm:spPr>
    </dgm:pt>
    <dgm:pt modelId="{A4BD6705-9405-4219-BA08-D1A8D53CD927}" type="pres">
      <dgm:prSet presAssocID="{CA0A8028-5531-4726-90ED-D37D84C1EB7D}" presName="sibTrans" presStyleLbl="sibTrans2D1" presStyleIdx="0" presStyleCnt="0"/>
      <dgm:spPr/>
    </dgm:pt>
    <dgm:pt modelId="{359AD9D7-C88A-4FBA-9576-ADBA0D6B615E}" type="pres">
      <dgm:prSet presAssocID="{96BA1884-52AF-4754-8A85-00F8C06C9F93}" presName="compNode" presStyleCnt="0"/>
      <dgm:spPr/>
    </dgm:pt>
    <dgm:pt modelId="{FC7D6C87-F263-45CB-B1DC-8DE26898E0FB}" type="pres">
      <dgm:prSet presAssocID="{96BA1884-52AF-4754-8A85-00F8C06C9F93}" presName="childRect" presStyleLbl="bgAcc1" presStyleIdx="2" presStyleCnt="3">
        <dgm:presLayoutVars>
          <dgm:bulletEnabled val="1"/>
        </dgm:presLayoutVars>
      </dgm:prSet>
      <dgm:spPr/>
    </dgm:pt>
    <dgm:pt modelId="{2CA690F0-EE65-43CB-8AD6-DD59CB94380A}" type="pres">
      <dgm:prSet presAssocID="{96BA1884-52AF-4754-8A85-00F8C06C9F93}" presName="parentText" presStyleLbl="node1" presStyleIdx="0" presStyleCnt="0">
        <dgm:presLayoutVars>
          <dgm:chMax val="0"/>
          <dgm:bulletEnabled val="1"/>
        </dgm:presLayoutVars>
      </dgm:prSet>
      <dgm:spPr/>
    </dgm:pt>
    <dgm:pt modelId="{D2F74B97-DAF8-4F0E-B574-9D5B6F730DB6}" type="pres">
      <dgm:prSet presAssocID="{96BA1884-52AF-4754-8A85-00F8C06C9F93}" presName="parentRect" presStyleLbl="alignNode1" presStyleIdx="2" presStyleCnt="3"/>
      <dgm:spPr/>
    </dgm:pt>
    <dgm:pt modelId="{167B0F5A-9B53-41A3-981B-91D6FD1994BF}" type="pres">
      <dgm:prSet presAssocID="{96BA1884-52AF-4754-8A85-00F8C06C9F93}" presName="adorn" presStyleLbl="fgAccFollowNod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17000" b="-17000"/>
          </a:stretch>
        </a:blipFill>
      </dgm:spPr>
    </dgm:pt>
  </dgm:ptLst>
  <dgm:cxnLst>
    <dgm:cxn modelId="{0B8E9506-A3BA-4F29-9D02-48820CC1CD5B}" srcId="{05CB1EC7-185D-4C5D-9BF8-D50AE3F94EA5}" destId="{96BA1884-52AF-4754-8A85-00F8C06C9F93}" srcOrd="2" destOrd="0" parTransId="{BEACF263-F30C-4DEE-9FDD-089BBE5B35D0}" sibTransId="{989BF7DF-D785-45DF-8257-AD7758443B9F}"/>
    <dgm:cxn modelId="{1D50F30C-4DB3-4B31-9E87-0498B2C0A1C6}" srcId="{289FDC13-909E-4ACD-AE0F-ACFDB1B4B490}" destId="{06A3C110-A0D7-4C00-9F1B-F138466AFA29}" srcOrd="1" destOrd="0" parTransId="{5228723E-07E2-4313-9DBF-CC7E8ECB561F}" sibTransId="{19EAE937-FFE5-4D54-BD7F-9300F8749AD7}"/>
    <dgm:cxn modelId="{6BE1FD0C-2331-4A18-AE7A-859E121F4F05}" type="presOf" srcId="{A4FE89D9-4C99-4CE2-92F8-2AA7F440BBCB}" destId="{FC7D6C87-F263-45CB-B1DC-8DE26898E0FB}" srcOrd="0" destOrd="2" presId="urn:microsoft.com/office/officeart/2005/8/layout/bList2"/>
    <dgm:cxn modelId="{A42DD517-101C-4613-8BC6-1F5F86158E61}" srcId="{05CB1EC7-185D-4C5D-9BF8-D50AE3F94EA5}" destId="{8844FC2A-057E-45C1-836C-1C173186DECC}" srcOrd="1" destOrd="0" parTransId="{657DEA80-8AC1-47FC-B70C-113EA84C80F0}" sibTransId="{CA0A8028-5531-4726-90ED-D37D84C1EB7D}"/>
    <dgm:cxn modelId="{35EF491E-2F19-442E-81F0-FA4E90970457}" srcId="{96BA1884-52AF-4754-8A85-00F8C06C9F93}" destId="{BA12118E-96CB-4328-8FAD-4E5E7C7C7896}" srcOrd="0" destOrd="0" parTransId="{A59A1E3D-E0F7-4D7F-8AF1-D2643ED828A1}" sibTransId="{4BC236C1-997E-4345-9F79-CF89B163216F}"/>
    <dgm:cxn modelId="{CA55A51E-08D5-49D6-B3D3-E92BA59D18C9}" type="presOf" srcId="{A4FBE0B1-3DC8-4E22-8446-8A8DA814A28B}" destId="{9D45C843-EE78-4A00-B105-356F1B84A947}" srcOrd="0" destOrd="3" presId="urn:microsoft.com/office/officeart/2005/8/layout/bList2"/>
    <dgm:cxn modelId="{409AEB1F-1A8C-45C2-92C6-34E4E74FD36C}" type="presOf" srcId="{CA0A8028-5531-4726-90ED-D37D84C1EB7D}" destId="{A4BD6705-9405-4219-BA08-D1A8D53CD927}" srcOrd="0" destOrd="0" presId="urn:microsoft.com/office/officeart/2005/8/layout/bList2"/>
    <dgm:cxn modelId="{44785530-B6E1-4B6C-A8DC-CB8825CCC440}" type="presOf" srcId="{96BA1884-52AF-4754-8A85-00F8C06C9F93}" destId="{2CA690F0-EE65-43CB-8AD6-DD59CB94380A}" srcOrd="0" destOrd="0" presId="urn:microsoft.com/office/officeart/2005/8/layout/bList2"/>
    <dgm:cxn modelId="{962F9831-E1EE-41B2-935E-F0EE2B5D3BC4}" type="presOf" srcId="{860FD3FD-A9F3-4481-9322-43194406015D}" destId="{FC7D6C87-F263-45CB-B1DC-8DE26898E0FB}" srcOrd="0" destOrd="1" presId="urn:microsoft.com/office/officeart/2005/8/layout/bList2"/>
    <dgm:cxn modelId="{34909C39-723C-4B2B-B8DF-16786A133603}" srcId="{289FDC13-909E-4ACD-AE0F-ACFDB1B4B490}" destId="{FD8A063B-6D9A-4E0F-95F4-401312E84C83}" srcOrd="0" destOrd="0" parTransId="{0E904B52-7815-4AE1-8B7D-5E48795D258A}" sibTransId="{CF64021B-DF36-4474-8F5A-2F15162213DC}"/>
    <dgm:cxn modelId="{BF8F7C43-7248-4366-9BA1-CD2084472606}" srcId="{8844FC2A-057E-45C1-836C-1C173186DECC}" destId="{9515EA48-4E50-437E-97E5-C744DF33792F}" srcOrd="2" destOrd="0" parTransId="{FD6C9EED-5E58-464A-8D59-BAA720999EF0}" sibTransId="{C718DD73-129E-4CF0-A65C-F7D74E9D1CE3}"/>
    <dgm:cxn modelId="{FD58E84D-088A-4975-B004-B9036DD9A855}" type="presOf" srcId="{05CB1EC7-185D-4C5D-9BF8-D50AE3F94EA5}" destId="{17EE3603-4904-4DF0-B4E7-29D964BB6F1C}" srcOrd="0" destOrd="0" presId="urn:microsoft.com/office/officeart/2005/8/layout/bList2"/>
    <dgm:cxn modelId="{EF2B6351-E8C6-4075-9B47-79940B727612}" type="presOf" srcId="{7FF0F7DA-8FB9-4137-BC86-D747BC35D9CC}" destId="{FC7D6C87-F263-45CB-B1DC-8DE26898E0FB}" srcOrd="0" destOrd="4" presId="urn:microsoft.com/office/officeart/2005/8/layout/bList2"/>
    <dgm:cxn modelId="{AFDF4658-2D1C-4E65-9DE3-97CA1223895C}" srcId="{8844FC2A-057E-45C1-836C-1C173186DECC}" destId="{A4FBE0B1-3DC8-4E22-8446-8A8DA814A28B}" srcOrd="3" destOrd="0" parTransId="{7F023ADA-B9B6-4FBB-A7FE-F50AAC01803A}" sibTransId="{3EB1D222-8559-443B-B420-D586513DE041}"/>
    <dgm:cxn modelId="{B32F3761-4E25-47AE-8E61-C3E2A3081EEE}" srcId="{96BA1884-52AF-4754-8A85-00F8C06C9F93}" destId="{394825F3-2B7A-4C42-A418-D687C436A1B8}" srcOrd="3" destOrd="0" parTransId="{9514DF2E-4958-42F6-9403-EB970A0BDD8B}" sibTransId="{DB46C6CA-FB20-4093-9976-EDA651906198}"/>
    <dgm:cxn modelId="{708E3266-8672-441E-9639-76C88D4CA6B4}" srcId="{96BA1884-52AF-4754-8A85-00F8C06C9F93}" destId="{81B5C759-1339-4BB2-8C78-CE24DE767E84}" srcOrd="5" destOrd="0" parTransId="{63AAAF24-37EA-4783-BFC5-DC7554E2F211}" sibTransId="{E5F941E3-C484-4D46-B9EC-2A97F5508CC8}"/>
    <dgm:cxn modelId="{8326E566-A01F-463B-8949-5A5D86FCF359}" srcId="{289FDC13-909E-4ACD-AE0F-ACFDB1B4B490}" destId="{045CE4A9-685C-4335-8FCC-34ED7F3F801D}" srcOrd="2" destOrd="0" parTransId="{7DB149B0-F286-4BDE-AAE9-440BF4295A5F}" sibTransId="{3F990092-FEB1-440E-8B53-6A0AE23B8AA8}"/>
    <dgm:cxn modelId="{EFD3FD6C-413C-477C-8B87-E93D8921274C}" srcId="{96BA1884-52AF-4754-8A85-00F8C06C9F93}" destId="{A4FE89D9-4C99-4CE2-92F8-2AA7F440BBCB}" srcOrd="2" destOrd="0" parTransId="{337107A7-0B87-4ABA-8859-F8799335F86D}" sibTransId="{F281C521-79F4-4AB2-A498-C2271FDFBCBD}"/>
    <dgm:cxn modelId="{64B4076D-CCA4-4DFA-A3B4-88093B9F53B7}" type="presOf" srcId="{7B109ACA-AA88-40B7-B308-6FBBE7992654}" destId="{9D45C843-EE78-4A00-B105-356F1B84A947}" srcOrd="0" destOrd="1" presId="urn:microsoft.com/office/officeart/2005/8/layout/bList2"/>
    <dgm:cxn modelId="{B95B646D-5FCA-4A74-BC1B-98D9E8D790A0}" srcId="{96BA1884-52AF-4754-8A85-00F8C06C9F93}" destId="{7FF0F7DA-8FB9-4137-BC86-D747BC35D9CC}" srcOrd="4" destOrd="0" parTransId="{10C467C8-212A-483A-BDE3-8FF7E03A9CA3}" sibTransId="{C9EBAFC9-E9A9-49EA-B7C6-F45C6D0C1E28}"/>
    <dgm:cxn modelId="{31C4E86E-E674-4CF6-A665-0AD76E97B01F}" type="presOf" srcId="{69DC7E2B-DA54-4FFC-9688-84FCF3A0B9F2}" destId="{96C0E933-A3D1-4E62-90C6-9FAC667D3BB1}" srcOrd="0" destOrd="0" presId="urn:microsoft.com/office/officeart/2005/8/layout/bList2"/>
    <dgm:cxn modelId="{FA44E37E-1403-4709-85D2-5D3D46F4E780}" type="presOf" srcId="{394825F3-2B7A-4C42-A418-D687C436A1B8}" destId="{FC7D6C87-F263-45CB-B1DC-8DE26898E0FB}" srcOrd="0" destOrd="3" presId="urn:microsoft.com/office/officeart/2005/8/layout/bList2"/>
    <dgm:cxn modelId="{814D0287-8C78-4518-B73B-9218E5A54BBF}" type="presOf" srcId="{FD8A063B-6D9A-4E0F-95F4-401312E84C83}" destId="{C4FF6E73-A001-4B1C-B101-F516A57ED49B}" srcOrd="0" destOrd="0" presId="urn:microsoft.com/office/officeart/2005/8/layout/bList2"/>
    <dgm:cxn modelId="{09D1F288-C096-4C6C-86B9-2EB07DB529F0}" type="presOf" srcId="{045CE4A9-685C-4335-8FCC-34ED7F3F801D}" destId="{C4FF6E73-A001-4B1C-B101-F516A57ED49B}" srcOrd="0" destOrd="2" presId="urn:microsoft.com/office/officeart/2005/8/layout/bList2"/>
    <dgm:cxn modelId="{A21DCD92-2D90-4CD3-AD1A-00DA43554051}" srcId="{05CB1EC7-185D-4C5D-9BF8-D50AE3F94EA5}" destId="{289FDC13-909E-4ACD-AE0F-ACFDB1B4B490}" srcOrd="0" destOrd="0" parTransId="{10A678E1-FAC2-4CA9-88FF-51E82B4B9543}" sibTransId="{69DC7E2B-DA54-4FFC-9688-84FCF3A0B9F2}"/>
    <dgm:cxn modelId="{F3D7E695-7A12-43FA-A8D4-4866BF42D22B}" type="presOf" srcId="{9515EA48-4E50-437E-97E5-C744DF33792F}" destId="{9D45C843-EE78-4A00-B105-356F1B84A947}" srcOrd="0" destOrd="2" presId="urn:microsoft.com/office/officeart/2005/8/layout/bList2"/>
    <dgm:cxn modelId="{E7B5D19A-680B-4693-BC7A-150760892454}" type="presOf" srcId="{BA12118E-96CB-4328-8FAD-4E5E7C7C7896}" destId="{FC7D6C87-F263-45CB-B1DC-8DE26898E0FB}" srcOrd="0" destOrd="0" presId="urn:microsoft.com/office/officeart/2005/8/layout/bList2"/>
    <dgm:cxn modelId="{E422259D-BC9C-4CB6-A16D-5A4B09EFFFF1}" type="presOf" srcId="{81B5C759-1339-4BB2-8C78-CE24DE767E84}" destId="{FC7D6C87-F263-45CB-B1DC-8DE26898E0FB}" srcOrd="0" destOrd="5" presId="urn:microsoft.com/office/officeart/2005/8/layout/bList2"/>
    <dgm:cxn modelId="{8B5644AE-0187-4CCE-AFDE-A4B49DD0DF88}" type="presOf" srcId="{96BA1884-52AF-4754-8A85-00F8C06C9F93}" destId="{D2F74B97-DAF8-4F0E-B574-9D5B6F730DB6}" srcOrd="1" destOrd="0" presId="urn:microsoft.com/office/officeart/2005/8/layout/bList2"/>
    <dgm:cxn modelId="{68AC0AB5-B8D3-4872-B59E-4819AA629FE4}" type="presOf" srcId="{8844FC2A-057E-45C1-836C-1C173186DECC}" destId="{28D74615-E39F-4DC6-9F30-31BF1D2371B2}" srcOrd="1" destOrd="0" presId="urn:microsoft.com/office/officeart/2005/8/layout/bList2"/>
    <dgm:cxn modelId="{FD204AB7-1915-4FE1-B524-376FD02A221F}" srcId="{8844FC2A-057E-45C1-836C-1C173186DECC}" destId="{A38D9825-CE6E-498D-B445-D99ABC3039E4}" srcOrd="0" destOrd="0" parTransId="{1E351800-5B65-4407-A25D-5DBD8902894B}" sibTransId="{12B6E613-ABFD-4BBB-9BC6-CDF5834E3831}"/>
    <dgm:cxn modelId="{DC764BBA-4550-4250-B90B-50AAD406896B}" type="presOf" srcId="{8844FC2A-057E-45C1-836C-1C173186DECC}" destId="{89C4DA6E-3402-4FA7-A304-99D04E370797}" srcOrd="0" destOrd="0" presId="urn:microsoft.com/office/officeart/2005/8/layout/bList2"/>
    <dgm:cxn modelId="{5DC6FEC1-8FC5-4A29-8A73-A911516150D8}" srcId="{96BA1884-52AF-4754-8A85-00F8C06C9F93}" destId="{860FD3FD-A9F3-4481-9322-43194406015D}" srcOrd="1" destOrd="0" parTransId="{11BECAF4-204C-4978-B6AF-A36915E222C3}" sibTransId="{A04EC2FB-F802-4BAC-A87C-F36301D2A1E0}"/>
    <dgm:cxn modelId="{7D4956C5-43B9-488E-ACCF-3A0B77076A00}" type="presOf" srcId="{289FDC13-909E-4ACD-AE0F-ACFDB1B4B490}" destId="{DEC9D860-BB2B-42F6-957E-3AC26A1D290A}" srcOrd="0" destOrd="0" presId="urn:microsoft.com/office/officeart/2005/8/layout/bList2"/>
    <dgm:cxn modelId="{175972DA-998C-4268-9324-D18451E28B19}" srcId="{8844FC2A-057E-45C1-836C-1C173186DECC}" destId="{7B109ACA-AA88-40B7-B308-6FBBE7992654}" srcOrd="1" destOrd="0" parTransId="{E1B5D112-B51B-49D8-B224-527874B86B04}" sibTransId="{B9D6D89A-0C3E-4AE7-AAE3-0DF65E0A18B5}"/>
    <dgm:cxn modelId="{7033D3DF-3120-49C4-807C-0789D84B17E0}" type="presOf" srcId="{06A3C110-A0D7-4C00-9F1B-F138466AFA29}" destId="{C4FF6E73-A001-4B1C-B101-F516A57ED49B}" srcOrd="0" destOrd="1" presId="urn:microsoft.com/office/officeart/2005/8/layout/bList2"/>
    <dgm:cxn modelId="{D3B2FEF0-ABE0-479A-9E6E-7D72C3E08814}" type="presOf" srcId="{289FDC13-909E-4ACD-AE0F-ACFDB1B4B490}" destId="{35FE39B7-3F1A-4FAC-A728-9A88B9C995FB}" srcOrd="1" destOrd="0" presId="urn:microsoft.com/office/officeart/2005/8/layout/bList2"/>
    <dgm:cxn modelId="{B1EF62FB-22B5-4415-89A2-A34E1A2BE7CB}" type="presOf" srcId="{A38D9825-CE6E-498D-B445-D99ABC3039E4}" destId="{9D45C843-EE78-4A00-B105-356F1B84A947}" srcOrd="0" destOrd="0" presId="urn:microsoft.com/office/officeart/2005/8/layout/bList2"/>
    <dgm:cxn modelId="{FE9193B4-4B29-4D33-AB4C-EED08C021929}" type="presParOf" srcId="{17EE3603-4904-4DF0-B4E7-29D964BB6F1C}" destId="{403952BD-A18F-44AD-A57A-CD73FD4173DA}" srcOrd="0" destOrd="0" presId="urn:microsoft.com/office/officeart/2005/8/layout/bList2"/>
    <dgm:cxn modelId="{8A305BC9-1A34-4F8E-94AB-41E7018B8E51}" type="presParOf" srcId="{403952BD-A18F-44AD-A57A-CD73FD4173DA}" destId="{C4FF6E73-A001-4B1C-B101-F516A57ED49B}" srcOrd="0" destOrd="0" presId="urn:microsoft.com/office/officeart/2005/8/layout/bList2"/>
    <dgm:cxn modelId="{30BCFADD-A4A3-48AA-BBB2-79E0B1914F0E}" type="presParOf" srcId="{403952BD-A18F-44AD-A57A-CD73FD4173DA}" destId="{DEC9D860-BB2B-42F6-957E-3AC26A1D290A}" srcOrd="1" destOrd="0" presId="urn:microsoft.com/office/officeart/2005/8/layout/bList2"/>
    <dgm:cxn modelId="{9EE2010D-9EAE-44C6-B4CF-71FCC78FD28E}" type="presParOf" srcId="{403952BD-A18F-44AD-A57A-CD73FD4173DA}" destId="{35FE39B7-3F1A-4FAC-A728-9A88B9C995FB}" srcOrd="2" destOrd="0" presId="urn:microsoft.com/office/officeart/2005/8/layout/bList2"/>
    <dgm:cxn modelId="{74E45C71-4EFD-4E4F-B01E-73B44644FEBC}" type="presParOf" srcId="{403952BD-A18F-44AD-A57A-CD73FD4173DA}" destId="{C024AD90-9910-4D59-8B78-23488CEFDF97}" srcOrd="3" destOrd="0" presId="urn:microsoft.com/office/officeart/2005/8/layout/bList2"/>
    <dgm:cxn modelId="{1446E66C-0C15-4EB6-AF6A-E0E6D4A5A598}" type="presParOf" srcId="{17EE3603-4904-4DF0-B4E7-29D964BB6F1C}" destId="{96C0E933-A3D1-4E62-90C6-9FAC667D3BB1}" srcOrd="1" destOrd="0" presId="urn:microsoft.com/office/officeart/2005/8/layout/bList2"/>
    <dgm:cxn modelId="{DD716F21-F5B9-4E2C-890A-CAF68D312453}" type="presParOf" srcId="{17EE3603-4904-4DF0-B4E7-29D964BB6F1C}" destId="{DA095E74-1204-4325-92A9-0111E7231525}" srcOrd="2" destOrd="0" presId="urn:microsoft.com/office/officeart/2005/8/layout/bList2"/>
    <dgm:cxn modelId="{15B18113-E916-49FB-81DE-5537DD79FA44}" type="presParOf" srcId="{DA095E74-1204-4325-92A9-0111E7231525}" destId="{9D45C843-EE78-4A00-B105-356F1B84A947}" srcOrd="0" destOrd="0" presId="urn:microsoft.com/office/officeart/2005/8/layout/bList2"/>
    <dgm:cxn modelId="{9EE94899-02EB-40E1-9E45-C2ED5882605D}" type="presParOf" srcId="{DA095E74-1204-4325-92A9-0111E7231525}" destId="{89C4DA6E-3402-4FA7-A304-99D04E370797}" srcOrd="1" destOrd="0" presId="urn:microsoft.com/office/officeart/2005/8/layout/bList2"/>
    <dgm:cxn modelId="{62F244C0-F5DD-419D-99A3-5461748843C0}" type="presParOf" srcId="{DA095E74-1204-4325-92A9-0111E7231525}" destId="{28D74615-E39F-4DC6-9F30-31BF1D2371B2}" srcOrd="2" destOrd="0" presId="urn:microsoft.com/office/officeart/2005/8/layout/bList2"/>
    <dgm:cxn modelId="{9AE6DB71-E87A-4174-A86A-B32FD01418BC}" type="presParOf" srcId="{DA095E74-1204-4325-92A9-0111E7231525}" destId="{1421BED5-FFD2-414F-9DEE-21051E250028}" srcOrd="3" destOrd="0" presId="urn:microsoft.com/office/officeart/2005/8/layout/bList2"/>
    <dgm:cxn modelId="{A6538852-940C-4633-95CF-509619719383}" type="presParOf" srcId="{17EE3603-4904-4DF0-B4E7-29D964BB6F1C}" destId="{A4BD6705-9405-4219-BA08-D1A8D53CD927}" srcOrd="3" destOrd="0" presId="urn:microsoft.com/office/officeart/2005/8/layout/bList2"/>
    <dgm:cxn modelId="{589A288C-DFB3-4BEA-B49A-9D83643761DE}" type="presParOf" srcId="{17EE3603-4904-4DF0-B4E7-29D964BB6F1C}" destId="{359AD9D7-C88A-4FBA-9576-ADBA0D6B615E}" srcOrd="4" destOrd="0" presId="urn:microsoft.com/office/officeart/2005/8/layout/bList2"/>
    <dgm:cxn modelId="{182F3753-7398-4005-AE2A-289FB04CFB47}" type="presParOf" srcId="{359AD9D7-C88A-4FBA-9576-ADBA0D6B615E}" destId="{FC7D6C87-F263-45CB-B1DC-8DE26898E0FB}" srcOrd="0" destOrd="0" presId="urn:microsoft.com/office/officeart/2005/8/layout/bList2"/>
    <dgm:cxn modelId="{0A2D3E50-B8D1-4F57-A4C9-8C82BB733B89}" type="presParOf" srcId="{359AD9D7-C88A-4FBA-9576-ADBA0D6B615E}" destId="{2CA690F0-EE65-43CB-8AD6-DD59CB94380A}" srcOrd="1" destOrd="0" presId="urn:microsoft.com/office/officeart/2005/8/layout/bList2"/>
    <dgm:cxn modelId="{969691DE-0072-43FF-9C49-F01F7EE1E90D}" type="presParOf" srcId="{359AD9D7-C88A-4FBA-9576-ADBA0D6B615E}" destId="{D2F74B97-DAF8-4F0E-B574-9D5B6F730DB6}" srcOrd="2" destOrd="0" presId="urn:microsoft.com/office/officeart/2005/8/layout/bList2"/>
    <dgm:cxn modelId="{C7EB3541-7576-476D-BDC1-B06BBD6BB016}" type="presParOf" srcId="{359AD9D7-C88A-4FBA-9576-ADBA0D6B615E}" destId="{167B0F5A-9B53-41A3-981B-91D6FD1994BF}" srcOrd="3" destOrd="0" presId="urn:microsoft.com/office/officeart/2005/8/layout/b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EC85FD2-1696-482F-A7B7-062DB7DC6BD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058074F0-CE4D-48B5-8321-4B3AC569C694}">
      <dgm:prSet phldrT="[Text]" custT="1"/>
      <dgm:spPr>
        <a:solidFill>
          <a:srgbClr val="C00000"/>
        </a:solidFill>
      </dgm:spPr>
      <dgm:t>
        <a:bodyPr/>
        <a:lstStyle/>
        <a:p>
          <a:r>
            <a:rPr lang="en-US" sz="6600" b="1">
              <a:latin typeface="Liberator Medium" panose="020B0604020202020204" pitchFamily="50" charset="0"/>
            </a:rPr>
            <a:t>2021</a:t>
          </a:r>
        </a:p>
      </dgm:t>
    </dgm:pt>
    <dgm:pt modelId="{85152156-BD5D-4F20-B872-DEEBF244DCF0}" type="parTrans" cxnId="{C70F6FBF-DBE4-47FE-9775-A27ADB64DBE2}">
      <dgm:prSet/>
      <dgm:spPr/>
      <dgm:t>
        <a:bodyPr/>
        <a:lstStyle/>
        <a:p>
          <a:endParaRPr lang="en-US"/>
        </a:p>
      </dgm:t>
    </dgm:pt>
    <dgm:pt modelId="{72E286D8-E789-4352-9FF3-58807999F89E}" type="sibTrans" cxnId="{C70F6FBF-DBE4-47FE-9775-A27ADB64DBE2}">
      <dgm:prSet/>
      <dgm:spPr/>
      <dgm:t>
        <a:bodyPr/>
        <a:lstStyle/>
        <a:p>
          <a:endParaRPr lang="en-US"/>
        </a:p>
      </dgm:t>
    </dgm:pt>
    <dgm:pt modelId="{0A551C56-6EF1-45A0-9612-E456CF7E8615}">
      <dgm:prSet phldrT="[Text]" custT="1"/>
      <dgm:spPr>
        <a:solidFill>
          <a:schemeClr val="bg2">
            <a:alpha val="90000"/>
          </a:schemeClr>
        </a:solidFill>
      </dgm:spPr>
      <dgm:t>
        <a:bodyPr/>
        <a:lstStyle/>
        <a:p>
          <a:r>
            <a:rPr lang="en-US" sz="2000">
              <a:latin typeface="Liberator Medium" panose="020B0604020202020204" pitchFamily="50" charset="0"/>
            </a:rPr>
            <a:t>Trust and confidence in institutions</a:t>
          </a:r>
        </a:p>
      </dgm:t>
    </dgm:pt>
    <dgm:pt modelId="{4ADA0283-6656-4C0A-8322-E8E0D28B254C}" type="parTrans" cxnId="{149E969D-670A-470F-A9E5-E21A230ED28C}">
      <dgm:prSet/>
      <dgm:spPr/>
      <dgm:t>
        <a:bodyPr/>
        <a:lstStyle/>
        <a:p>
          <a:endParaRPr lang="en-US"/>
        </a:p>
      </dgm:t>
    </dgm:pt>
    <dgm:pt modelId="{41864DAF-845C-4A1E-A86D-93A361F67F82}" type="sibTrans" cxnId="{149E969D-670A-470F-A9E5-E21A230ED28C}">
      <dgm:prSet/>
      <dgm:spPr/>
      <dgm:t>
        <a:bodyPr/>
        <a:lstStyle/>
        <a:p>
          <a:endParaRPr lang="en-US"/>
        </a:p>
      </dgm:t>
    </dgm:pt>
    <dgm:pt modelId="{34DC58F2-018D-4D0B-B300-25CF0F58A9C5}">
      <dgm:prSet phldrT="[Text]" custT="1"/>
      <dgm:spPr>
        <a:solidFill>
          <a:srgbClr val="C00000"/>
        </a:solidFill>
      </dgm:spPr>
      <dgm:t>
        <a:bodyPr/>
        <a:lstStyle/>
        <a:p>
          <a:r>
            <a:rPr lang="en-US" sz="6600" b="1">
              <a:latin typeface="Liberator Medium" panose="020B0604020202020204" pitchFamily="50" charset="0"/>
            </a:rPr>
            <a:t>2022</a:t>
          </a:r>
        </a:p>
      </dgm:t>
    </dgm:pt>
    <dgm:pt modelId="{2CA38A57-8133-4508-913D-64BDFB7FCDCC}" type="parTrans" cxnId="{13BBA0F5-FDFD-4905-9448-CEFB5AFBFB12}">
      <dgm:prSet/>
      <dgm:spPr/>
      <dgm:t>
        <a:bodyPr/>
        <a:lstStyle/>
        <a:p>
          <a:endParaRPr lang="en-US"/>
        </a:p>
      </dgm:t>
    </dgm:pt>
    <dgm:pt modelId="{1E5510EA-C251-4209-9043-C8A44960387D}" type="sibTrans" cxnId="{13BBA0F5-FDFD-4905-9448-CEFB5AFBFB12}">
      <dgm:prSet/>
      <dgm:spPr/>
      <dgm:t>
        <a:bodyPr/>
        <a:lstStyle/>
        <a:p>
          <a:endParaRPr lang="en-US"/>
        </a:p>
      </dgm:t>
    </dgm:pt>
    <dgm:pt modelId="{5E316B10-EE25-4E40-BD39-BC2EA4702903}">
      <dgm:prSet phldrT="[Text]" custT="1"/>
      <dgm:spPr>
        <a:solidFill>
          <a:schemeClr val="bg2">
            <a:alpha val="90000"/>
          </a:schemeClr>
        </a:solidFill>
      </dgm:spPr>
      <dgm:t>
        <a:bodyPr/>
        <a:lstStyle/>
        <a:p>
          <a:r>
            <a:rPr lang="en-US" sz="2000">
              <a:latin typeface="Liberator Medium" panose="020B0604020202020204" pitchFamily="50" charset="0"/>
            </a:rPr>
            <a:t>Natural resource management (e.g., water)</a:t>
          </a:r>
        </a:p>
      </dgm:t>
    </dgm:pt>
    <dgm:pt modelId="{2D7EA05A-6F66-4F55-BE12-943041634C9D}" type="parTrans" cxnId="{248BF176-7746-4A9D-8C10-07261C1FE938}">
      <dgm:prSet/>
      <dgm:spPr/>
      <dgm:t>
        <a:bodyPr/>
        <a:lstStyle/>
        <a:p>
          <a:endParaRPr lang="en-US"/>
        </a:p>
      </dgm:t>
    </dgm:pt>
    <dgm:pt modelId="{C09BDDC8-FA06-4C36-A377-3D5A15BF2E03}" type="sibTrans" cxnId="{248BF176-7746-4A9D-8C10-07261C1FE938}">
      <dgm:prSet/>
      <dgm:spPr/>
      <dgm:t>
        <a:bodyPr/>
        <a:lstStyle/>
        <a:p>
          <a:endParaRPr lang="en-US"/>
        </a:p>
      </dgm:t>
    </dgm:pt>
    <dgm:pt modelId="{98023686-83B6-4BDE-AD58-95DE3E2BA05B}">
      <dgm:prSet phldrT="[Text]" custT="1"/>
      <dgm:spPr>
        <a:solidFill>
          <a:srgbClr val="C00000"/>
        </a:solidFill>
      </dgm:spPr>
      <dgm:t>
        <a:bodyPr/>
        <a:lstStyle/>
        <a:p>
          <a:r>
            <a:rPr lang="en-US" sz="6600" b="1">
              <a:latin typeface="Liberator Medium" panose="020B0604020202020204" pitchFamily="50" charset="0"/>
            </a:rPr>
            <a:t>2023</a:t>
          </a:r>
        </a:p>
      </dgm:t>
    </dgm:pt>
    <dgm:pt modelId="{CF5C86F8-7988-4694-BFD8-8BA30993C454}" type="parTrans" cxnId="{AD10EAF2-7DBE-43B1-91BB-CF747D57F389}">
      <dgm:prSet/>
      <dgm:spPr/>
      <dgm:t>
        <a:bodyPr/>
        <a:lstStyle/>
        <a:p>
          <a:endParaRPr lang="en-US"/>
        </a:p>
      </dgm:t>
    </dgm:pt>
    <dgm:pt modelId="{384B49A6-9A3A-46CC-BE7D-0A3EEBE0CCD6}" type="sibTrans" cxnId="{AD10EAF2-7DBE-43B1-91BB-CF747D57F389}">
      <dgm:prSet/>
      <dgm:spPr/>
      <dgm:t>
        <a:bodyPr/>
        <a:lstStyle/>
        <a:p>
          <a:endParaRPr lang="en-US"/>
        </a:p>
      </dgm:t>
    </dgm:pt>
    <dgm:pt modelId="{A98F6925-5A2B-40B5-8F9E-CBDCED0A271F}">
      <dgm:prSet phldrT="[Text]" custT="1"/>
      <dgm:spPr>
        <a:solidFill>
          <a:schemeClr val="bg2">
            <a:alpha val="90000"/>
          </a:schemeClr>
        </a:solidFill>
      </dgm:spPr>
      <dgm:t>
        <a:bodyPr/>
        <a:lstStyle/>
        <a:p>
          <a:r>
            <a:rPr lang="en-US" sz="2000">
              <a:latin typeface="Liberator Medium" panose="020B0604020202020204" pitchFamily="50" charset="0"/>
              <a:cs typeface="Calibri" panose="020F0502020204030204"/>
            </a:rPr>
            <a:t>Civil discourse</a:t>
          </a:r>
          <a:endParaRPr lang="en-US" sz="2000">
            <a:latin typeface="Liberator Medium" panose="020B0604020202020204" pitchFamily="50" charset="0"/>
          </a:endParaRPr>
        </a:p>
      </dgm:t>
    </dgm:pt>
    <dgm:pt modelId="{8EE5DA79-6E27-4A46-AA91-5B68349E4885}" type="parTrans" cxnId="{055EB5E7-6310-4305-9D2E-6D377215D919}">
      <dgm:prSet/>
      <dgm:spPr/>
      <dgm:t>
        <a:bodyPr/>
        <a:lstStyle/>
        <a:p>
          <a:endParaRPr lang="en-US"/>
        </a:p>
      </dgm:t>
    </dgm:pt>
    <dgm:pt modelId="{37DE8466-36E1-4BC2-9BB5-E27896AEED94}" type="sibTrans" cxnId="{055EB5E7-6310-4305-9D2E-6D377215D919}">
      <dgm:prSet/>
      <dgm:spPr/>
      <dgm:t>
        <a:bodyPr/>
        <a:lstStyle/>
        <a:p>
          <a:endParaRPr lang="en-US"/>
        </a:p>
      </dgm:t>
    </dgm:pt>
    <dgm:pt modelId="{9C9AA37D-206E-46AE-9322-40B2D21695CE}">
      <dgm:prSet phldrT="[Text]" custT="1"/>
      <dgm:spPr>
        <a:solidFill>
          <a:srgbClr val="C00000"/>
        </a:solidFill>
      </dgm:spPr>
      <dgm:t>
        <a:bodyPr/>
        <a:lstStyle/>
        <a:p>
          <a:r>
            <a:rPr lang="en-US" sz="6600" b="1">
              <a:latin typeface="Liberator Medium" panose="020B0604020202020204" pitchFamily="50" charset="0"/>
            </a:rPr>
            <a:t>2024</a:t>
          </a:r>
        </a:p>
      </dgm:t>
    </dgm:pt>
    <dgm:pt modelId="{4499F793-AC09-449B-BDE0-6B98C5310178}" type="parTrans" cxnId="{12E2F0F1-4C8B-463D-BC26-3FE18AAD397D}">
      <dgm:prSet/>
      <dgm:spPr/>
      <dgm:t>
        <a:bodyPr/>
        <a:lstStyle/>
        <a:p>
          <a:endParaRPr lang="en-US"/>
        </a:p>
      </dgm:t>
    </dgm:pt>
    <dgm:pt modelId="{D94238AD-4643-40BA-836D-3CB4DCECE3F7}" type="sibTrans" cxnId="{12E2F0F1-4C8B-463D-BC26-3FE18AAD397D}">
      <dgm:prSet/>
      <dgm:spPr/>
      <dgm:t>
        <a:bodyPr/>
        <a:lstStyle/>
        <a:p>
          <a:endParaRPr lang="en-US"/>
        </a:p>
      </dgm:t>
    </dgm:pt>
    <dgm:pt modelId="{24147357-5902-49EF-A53A-FD6384343D97}">
      <dgm:prSet phldrT="[Text]" custT="1"/>
      <dgm:spPr>
        <a:solidFill>
          <a:srgbClr val="C00000"/>
        </a:solidFill>
      </dgm:spPr>
      <dgm:t>
        <a:bodyPr/>
        <a:lstStyle/>
        <a:p>
          <a:r>
            <a:rPr lang="en-US" sz="6600" b="1">
              <a:latin typeface="Liberator Medium" panose="020B0604020202020204" pitchFamily="50" charset="0"/>
            </a:rPr>
            <a:t>2025</a:t>
          </a:r>
        </a:p>
      </dgm:t>
    </dgm:pt>
    <dgm:pt modelId="{0CA9067D-8525-4D93-B94C-E7677F6AACFD}" type="parTrans" cxnId="{01FAF0ED-6502-4F91-B38D-9672C2C6EFD4}">
      <dgm:prSet/>
      <dgm:spPr/>
      <dgm:t>
        <a:bodyPr/>
        <a:lstStyle/>
        <a:p>
          <a:endParaRPr lang="en-US"/>
        </a:p>
      </dgm:t>
    </dgm:pt>
    <dgm:pt modelId="{23D99BFA-83B2-429C-ADAD-68224BE3D8C0}" type="sibTrans" cxnId="{01FAF0ED-6502-4F91-B38D-9672C2C6EFD4}">
      <dgm:prSet/>
      <dgm:spPr/>
      <dgm:t>
        <a:bodyPr/>
        <a:lstStyle/>
        <a:p>
          <a:endParaRPr lang="en-US"/>
        </a:p>
      </dgm:t>
    </dgm:pt>
    <dgm:pt modelId="{C72F73A7-56A6-4815-B9AC-A6C9E31004CF}">
      <dgm:prSet custT="1"/>
      <dgm:spPr>
        <a:solidFill>
          <a:schemeClr val="bg2">
            <a:alpha val="90000"/>
          </a:schemeClr>
        </a:solidFill>
      </dgm:spPr>
      <dgm:t>
        <a:bodyPr/>
        <a:lstStyle/>
        <a:p>
          <a:r>
            <a:rPr lang="en-US" sz="2000">
              <a:latin typeface="Liberator Medium" panose="020B0604020202020204" pitchFamily="50" charset="0"/>
            </a:rPr>
            <a:t>Impacts of the pandemic</a:t>
          </a:r>
        </a:p>
      </dgm:t>
    </dgm:pt>
    <dgm:pt modelId="{FF3227E9-879F-41F5-A59B-D179C6687C78}" type="parTrans" cxnId="{668155CB-32B5-42F6-BC1B-51777ACFD7C9}">
      <dgm:prSet/>
      <dgm:spPr/>
      <dgm:t>
        <a:bodyPr/>
        <a:lstStyle/>
        <a:p>
          <a:endParaRPr lang="en-US"/>
        </a:p>
      </dgm:t>
    </dgm:pt>
    <dgm:pt modelId="{7D2F7E2D-B661-41D8-8D3B-999E97896245}" type="sibTrans" cxnId="{668155CB-32B5-42F6-BC1B-51777ACFD7C9}">
      <dgm:prSet/>
      <dgm:spPr/>
      <dgm:t>
        <a:bodyPr/>
        <a:lstStyle/>
        <a:p>
          <a:endParaRPr lang="en-US"/>
        </a:p>
      </dgm:t>
    </dgm:pt>
    <dgm:pt modelId="{A1159133-61EF-46C9-8F23-661413217957}">
      <dgm:prSet custT="1"/>
      <dgm:spPr>
        <a:solidFill>
          <a:schemeClr val="bg2">
            <a:alpha val="90000"/>
          </a:schemeClr>
        </a:solidFill>
      </dgm:spPr>
      <dgm:t>
        <a:bodyPr/>
        <a:lstStyle/>
        <a:p>
          <a:r>
            <a:rPr lang="en-US" sz="2000">
              <a:latin typeface="Liberator Medium" panose="020B0604020202020204" pitchFamily="50" charset="0"/>
            </a:rPr>
            <a:t>Leadership and volunteering in communities</a:t>
          </a:r>
        </a:p>
      </dgm:t>
    </dgm:pt>
    <dgm:pt modelId="{EB50FC79-68F3-4AEA-9E39-14E674A0571D}" type="parTrans" cxnId="{F3D4F480-4111-499B-A4D2-1E8AB696905B}">
      <dgm:prSet/>
      <dgm:spPr/>
      <dgm:t>
        <a:bodyPr/>
        <a:lstStyle/>
        <a:p>
          <a:endParaRPr lang="en-US"/>
        </a:p>
      </dgm:t>
    </dgm:pt>
    <dgm:pt modelId="{AB11ED14-54AE-4F08-8FEB-BD5B5CF0CCA3}" type="sibTrans" cxnId="{F3D4F480-4111-499B-A4D2-1E8AB696905B}">
      <dgm:prSet/>
      <dgm:spPr/>
      <dgm:t>
        <a:bodyPr/>
        <a:lstStyle/>
        <a:p>
          <a:endParaRPr lang="en-US"/>
        </a:p>
      </dgm:t>
    </dgm:pt>
    <dgm:pt modelId="{C89B3C97-5213-452F-9208-840A9FFD4B60}">
      <dgm:prSet custT="1"/>
      <dgm:spPr>
        <a:solidFill>
          <a:schemeClr val="bg2">
            <a:alpha val="90000"/>
          </a:schemeClr>
        </a:solidFill>
      </dgm:spPr>
      <dgm:t>
        <a:bodyPr/>
        <a:lstStyle/>
        <a:p>
          <a:r>
            <a:rPr lang="en-US" sz="2000">
              <a:latin typeface="Liberator Medium" panose="020B0604020202020204" pitchFamily="50" charset="0"/>
            </a:rPr>
            <a:t>Workplace and economy</a:t>
          </a:r>
          <a:endParaRPr lang="en-US" sz="2000">
            <a:latin typeface="Liberator Medium" panose="020B0604020202020204" pitchFamily="50" charset="0"/>
            <a:cs typeface="Calibri" panose="020F0502020204030204"/>
          </a:endParaRPr>
        </a:p>
      </dgm:t>
    </dgm:pt>
    <dgm:pt modelId="{608CCA8B-989B-45ED-BC21-0BB8FF39D622}" type="parTrans" cxnId="{A5FAB4D4-E06E-412C-99CC-806A8195B1E7}">
      <dgm:prSet/>
      <dgm:spPr/>
      <dgm:t>
        <a:bodyPr/>
        <a:lstStyle/>
        <a:p>
          <a:endParaRPr lang="en-US"/>
        </a:p>
      </dgm:t>
    </dgm:pt>
    <dgm:pt modelId="{2A01BBB9-571B-4A6E-877D-52C25EDC8D33}" type="sibTrans" cxnId="{A5FAB4D4-E06E-412C-99CC-806A8195B1E7}">
      <dgm:prSet/>
      <dgm:spPr/>
      <dgm:t>
        <a:bodyPr/>
        <a:lstStyle/>
        <a:p>
          <a:endParaRPr lang="en-US"/>
        </a:p>
      </dgm:t>
    </dgm:pt>
    <dgm:pt modelId="{BE4C833A-4123-4269-AA4A-4610B8A4799F}">
      <dgm:prSet custT="1"/>
      <dgm:spPr>
        <a:solidFill>
          <a:schemeClr val="bg2">
            <a:alpha val="90000"/>
          </a:schemeClr>
        </a:solidFill>
      </dgm:spPr>
      <dgm:t>
        <a:bodyPr/>
        <a:lstStyle/>
        <a:p>
          <a:r>
            <a:rPr lang="en-US" sz="2000">
              <a:latin typeface="Liberator Medium" panose="020B0604020202020204" pitchFamily="50" charset="0"/>
              <a:cs typeface="Calibri" panose="020F0502020204030204"/>
            </a:rPr>
            <a:t>Childcare</a:t>
          </a:r>
        </a:p>
      </dgm:t>
    </dgm:pt>
    <dgm:pt modelId="{7C8E9F7D-0DA3-4E08-928E-23DAE7E51E7D}" type="parTrans" cxnId="{B47124B4-8B78-46D9-86FD-6B02A1CC0799}">
      <dgm:prSet/>
      <dgm:spPr/>
      <dgm:t>
        <a:bodyPr/>
        <a:lstStyle/>
        <a:p>
          <a:endParaRPr lang="en-US"/>
        </a:p>
      </dgm:t>
    </dgm:pt>
    <dgm:pt modelId="{AFDE0C29-DB1A-49A6-BBBB-02DDB9EA1778}" type="sibTrans" cxnId="{B47124B4-8B78-46D9-86FD-6B02A1CC0799}">
      <dgm:prSet/>
      <dgm:spPr/>
      <dgm:t>
        <a:bodyPr/>
        <a:lstStyle/>
        <a:p>
          <a:endParaRPr lang="en-US"/>
        </a:p>
      </dgm:t>
    </dgm:pt>
    <dgm:pt modelId="{0EE5E531-F957-40E0-93EB-8D02B9CEEF7C}">
      <dgm:prSet custT="1"/>
      <dgm:spPr>
        <a:solidFill>
          <a:schemeClr val="bg2">
            <a:alpha val="90000"/>
          </a:schemeClr>
        </a:solidFill>
      </dgm:spPr>
      <dgm:t>
        <a:bodyPr/>
        <a:lstStyle/>
        <a:p>
          <a:r>
            <a:rPr lang="en-US" sz="2000">
              <a:latin typeface="Liberator Medium" panose="020B0604020202020204" pitchFamily="50" charset="0"/>
              <a:cs typeface="Calibri" panose="020F0502020204030204"/>
            </a:rPr>
            <a:t>Farm Bill</a:t>
          </a:r>
        </a:p>
      </dgm:t>
    </dgm:pt>
    <dgm:pt modelId="{D2D61523-2310-42FE-A4F1-440586D2E0C8}" type="parTrans" cxnId="{31589A1F-AC51-40F5-9FAF-0551A7C30D0E}">
      <dgm:prSet/>
      <dgm:spPr/>
      <dgm:t>
        <a:bodyPr/>
        <a:lstStyle/>
        <a:p>
          <a:endParaRPr lang="en-US"/>
        </a:p>
      </dgm:t>
    </dgm:pt>
    <dgm:pt modelId="{37973635-16FA-430E-B686-B22DFB8C3054}" type="sibTrans" cxnId="{31589A1F-AC51-40F5-9FAF-0551A7C30D0E}">
      <dgm:prSet/>
      <dgm:spPr/>
      <dgm:t>
        <a:bodyPr/>
        <a:lstStyle/>
        <a:p>
          <a:endParaRPr lang="en-US"/>
        </a:p>
      </dgm:t>
    </dgm:pt>
    <dgm:pt modelId="{2337EFBD-3C5A-4C52-BB15-A5E83C390EB7}">
      <dgm:prSet phldrT="[Text]" custT="1"/>
      <dgm:spPr>
        <a:solidFill>
          <a:schemeClr val="bg2">
            <a:alpha val="90000"/>
          </a:schemeClr>
        </a:solidFill>
      </dgm:spPr>
      <dgm:t>
        <a:bodyPr/>
        <a:lstStyle/>
        <a:p>
          <a:r>
            <a:rPr lang="en-US" sz="2000">
              <a:latin typeface="Liberator Medium" panose="020B0604020202020204" pitchFamily="50" charset="0"/>
              <a:cs typeface="Calibri" panose="020F0502020204030204"/>
            </a:rPr>
            <a:t>Civil discourse</a:t>
          </a:r>
          <a:endParaRPr lang="en-US" sz="2000">
            <a:latin typeface="Liberator Medium" panose="020B0604020202020204" pitchFamily="50" charset="0"/>
          </a:endParaRPr>
        </a:p>
      </dgm:t>
    </dgm:pt>
    <dgm:pt modelId="{9DF38B8D-C38A-4245-A94E-7B06654522C4}" type="parTrans" cxnId="{1E69BE33-09B2-462C-AC89-906DF26D794E}">
      <dgm:prSet/>
      <dgm:spPr/>
      <dgm:t>
        <a:bodyPr/>
        <a:lstStyle/>
        <a:p>
          <a:endParaRPr lang="en-US"/>
        </a:p>
      </dgm:t>
    </dgm:pt>
    <dgm:pt modelId="{D02971FE-A330-4197-9B1D-1F9442C69790}" type="sibTrans" cxnId="{1E69BE33-09B2-462C-AC89-906DF26D794E}">
      <dgm:prSet/>
      <dgm:spPr/>
      <dgm:t>
        <a:bodyPr/>
        <a:lstStyle/>
        <a:p>
          <a:endParaRPr lang="en-US"/>
        </a:p>
      </dgm:t>
    </dgm:pt>
    <dgm:pt modelId="{E3BEA2B7-C5B4-4627-9716-BDE4CFEB5F4F}">
      <dgm:prSet custT="1"/>
      <dgm:spPr>
        <a:solidFill>
          <a:schemeClr val="bg2">
            <a:alpha val="90000"/>
          </a:schemeClr>
        </a:solidFill>
      </dgm:spPr>
      <dgm:t>
        <a:bodyPr/>
        <a:lstStyle/>
        <a:p>
          <a:r>
            <a:rPr lang="en-US" sz="2000">
              <a:latin typeface="Liberator Medium" panose="020B0604020202020204" pitchFamily="50" charset="0"/>
              <a:cs typeface="Calibri" panose="020F0502020204030204"/>
            </a:rPr>
            <a:t>Economy and trade</a:t>
          </a:r>
        </a:p>
      </dgm:t>
    </dgm:pt>
    <dgm:pt modelId="{2CA971E6-646D-4FF1-B536-AA80164F89FA}" type="parTrans" cxnId="{9FA65060-16F0-4701-8897-81FA260B8B19}">
      <dgm:prSet/>
      <dgm:spPr/>
      <dgm:t>
        <a:bodyPr/>
        <a:lstStyle/>
        <a:p>
          <a:endParaRPr lang="en-US"/>
        </a:p>
      </dgm:t>
    </dgm:pt>
    <dgm:pt modelId="{D1E90186-B2C1-48EB-B3C6-61E345FC9DBC}" type="sibTrans" cxnId="{9FA65060-16F0-4701-8897-81FA260B8B19}">
      <dgm:prSet/>
      <dgm:spPr/>
      <dgm:t>
        <a:bodyPr/>
        <a:lstStyle/>
        <a:p>
          <a:endParaRPr lang="en-US"/>
        </a:p>
      </dgm:t>
    </dgm:pt>
    <dgm:pt modelId="{FA404784-5DE4-48BE-91D3-637DAB50A35F}">
      <dgm:prSet custT="1"/>
      <dgm:spPr>
        <a:solidFill>
          <a:schemeClr val="bg2">
            <a:alpha val="90000"/>
          </a:schemeClr>
        </a:solidFill>
      </dgm:spPr>
      <dgm:t>
        <a:bodyPr/>
        <a:lstStyle/>
        <a:p>
          <a:r>
            <a:rPr lang="en-US" sz="2000">
              <a:latin typeface="Liberator Medium" panose="020B0604020202020204" pitchFamily="50" charset="0"/>
              <a:cs typeface="Calibri" panose="020F0502020204030204"/>
            </a:rPr>
            <a:t>Artificial intelligence</a:t>
          </a:r>
        </a:p>
      </dgm:t>
    </dgm:pt>
    <dgm:pt modelId="{84ACB90B-EDC2-4F41-AEF7-4C6E5A532F54}" type="parTrans" cxnId="{8E897C1E-BA51-4A46-8D9C-5C177349C076}">
      <dgm:prSet/>
      <dgm:spPr/>
      <dgm:t>
        <a:bodyPr/>
        <a:lstStyle/>
        <a:p>
          <a:endParaRPr lang="en-US"/>
        </a:p>
      </dgm:t>
    </dgm:pt>
    <dgm:pt modelId="{6DC33EF4-8C42-4763-ABD1-931F716092F8}" type="sibTrans" cxnId="{8E897C1E-BA51-4A46-8D9C-5C177349C076}">
      <dgm:prSet/>
      <dgm:spPr/>
      <dgm:t>
        <a:bodyPr/>
        <a:lstStyle/>
        <a:p>
          <a:endParaRPr lang="en-US"/>
        </a:p>
      </dgm:t>
    </dgm:pt>
    <dgm:pt modelId="{0300137C-448C-4D6F-90AD-0F557328DC41}">
      <dgm:prSet custT="1"/>
      <dgm:spPr>
        <a:solidFill>
          <a:schemeClr val="bg2">
            <a:alpha val="90000"/>
          </a:schemeClr>
        </a:solidFill>
      </dgm:spPr>
      <dgm:t>
        <a:bodyPr/>
        <a:lstStyle/>
        <a:p>
          <a:r>
            <a:rPr lang="en-US" sz="2000">
              <a:latin typeface="Liberator Medium" panose="020B0604020202020204" pitchFamily="50" charset="0"/>
              <a:cs typeface="Calibri" panose="020F0502020204030204"/>
            </a:rPr>
            <a:t>Housing</a:t>
          </a:r>
        </a:p>
      </dgm:t>
    </dgm:pt>
    <dgm:pt modelId="{203DF7C9-5C68-43C0-B75D-D54073090A1D}" type="parTrans" cxnId="{5FEC751C-B6FF-4C6A-9D5A-9711077FE330}">
      <dgm:prSet/>
      <dgm:spPr/>
      <dgm:t>
        <a:bodyPr/>
        <a:lstStyle/>
        <a:p>
          <a:endParaRPr lang="en-US"/>
        </a:p>
      </dgm:t>
    </dgm:pt>
    <dgm:pt modelId="{CAE35DBE-D64A-4972-955A-B640871EFBBB}" type="sibTrans" cxnId="{5FEC751C-B6FF-4C6A-9D5A-9711077FE330}">
      <dgm:prSet/>
      <dgm:spPr/>
      <dgm:t>
        <a:bodyPr/>
        <a:lstStyle/>
        <a:p>
          <a:endParaRPr lang="en-US"/>
        </a:p>
      </dgm:t>
    </dgm:pt>
    <dgm:pt modelId="{96AF545B-C880-41AA-B9B4-B4D007652657}">
      <dgm:prSet phldrT="[Text]" custT="1"/>
      <dgm:spPr>
        <a:solidFill>
          <a:schemeClr val="bg2">
            <a:alpha val="90000"/>
          </a:schemeClr>
        </a:solidFill>
      </dgm:spPr>
      <dgm:t>
        <a:bodyPr/>
        <a:lstStyle/>
        <a:p>
          <a:r>
            <a:rPr lang="en-US" sz="2000">
              <a:latin typeface="Liberator Medium" panose="020B0604020202020204" pitchFamily="50" charset="0"/>
            </a:rPr>
            <a:t>Energy resources and agriculture</a:t>
          </a:r>
        </a:p>
      </dgm:t>
    </dgm:pt>
    <dgm:pt modelId="{3D7E0107-A732-4D4E-BD27-14BD18C1B7F3}" type="parTrans" cxnId="{585DB2C9-EE2F-4A6C-8FDB-83E77D605FF8}">
      <dgm:prSet/>
      <dgm:spPr/>
      <dgm:t>
        <a:bodyPr/>
        <a:lstStyle/>
        <a:p>
          <a:endParaRPr lang="en-US"/>
        </a:p>
      </dgm:t>
    </dgm:pt>
    <dgm:pt modelId="{101602EC-2B8E-4F4C-B25E-D822FCD439FC}" type="sibTrans" cxnId="{585DB2C9-EE2F-4A6C-8FDB-83E77D605FF8}">
      <dgm:prSet/>
      <dgm:spPr/>
      <dgm:t>
        <a:bodyPr/>
        <a:lstStyle/>
        <a:p>
          <a:endParaRPr lang="en-US"/>
        </a:p>
      </dgm:t>
    </dgm:pt>
    <dgm:pt modelId="{931EC625-F01B-49DD-8C08-AD920392FFA3}">
      <dgm:prSet custT="1"/>
      <dgm:spPr>
        <a:solidFill>
          <a:schemeClr val="bg2">
            <a:alpha val="90000"/>
          </a:schemeClr>
        </a:solidFill>
      </dgm:spPr>
      <dgm:t>
        <a:bodyPr/>
        <a:lstStyle/>
        <a:p>
          <a:r>
            <a:rPr lang="en-US" sz="2000">
              <a:latin typeface="Liberator Medium" panose="020B0604020202020204" pitchFamily="50" charset="0"/>
            </a:rPr>
            <a:t>Biosecurity and bioeconomy</a:t>
          </a:r>
        </a:p>
      </dgm:t>
    </dgm:pt>
    <dgm:pt modelId="{8BF9420A-227D-4BE0-801F-995913C1D92A}" type="parTrans" cxnId="{D09EEC1D-5D59-43E5-9FF8-BE9942F308CB}">
      <dgm:prSet/>
      <dgm:spPr/>
      <dgm:t>
        <a:bodyPr/>
        <a:lstStyle/>
        <a:p>
          <a:endParaRPr lang="en-US"/>
        </a:p>
      </dgm:t>
    </dgm:pt>
    <dgm:pt modelId="{9A02A530-733D-4611-9D3C-6CBE97AD9319}" type="sibTrans" cxnId="{D09EEC1D-5D59-43E5-9FF8-BE9942F308CB}">
      <dgm:prSet/>
      <dgm:spPr/>
      <dgm:t>
        <a:bodyPr/>
        <a:lstStyle/>
        <a:p>
          <a:endParaRPr lang="en-US"/>
        </a:p>
      </dgm:t>
    </dgm:pt>
    <dgm:pt modelId="{2777400B-5890-4404-9181-01BA8365005A}">
      <dgm:prSet custT="1"/>
      <dgm:spPr>
        <a:solidFill>
          <a:schemeClr val="bg2">
            <a:alpha val="90000"/>
          </a:schemeClr>
        </a:solidFill>
      </dgm:spPr>
      <dgm:t>
        <a:bodyPr/>
        <a:lstStyle/>
        <a:p>
          <a:r>
            <a:rPr lang="en-US" sz="2000">
              <a:latin typeface="Liberator Medium" panose="020B0604020202020204" pitchFamily="50" charset="0"/>
            </a:rPr>
            <a:t>Trust in institutions</a:t>
          </a:r>
        </a:p>
      </dgm:t>
    </dgm:pt>
    <dgm:pt modelId="{A6E7C737-B20F-45E1-B1D9-27F28F4C15D4}" type="parTrans" cxnId="{FADBE3DC-1FEF-4B2B-860C-3620C6B8D3CF}">
      <dgm:prSet/>
      <dgm:spPr/>
      <dgm:t>
        <a:bodyPr/>
        <a:lstStyle/>
        <a:p>
          <a:endParaRPr lang="en-US"/>
        </a:p>
      </dgm:t>
    </dgm:pt>
    <dgm:pt modelId="{F5C86EC4-B3D9-442C-A734-92027D53FB28}" type="sibTrans" cxnId="{FADBE3DC-1FEF-4B2B-860C-3620C6B8D3CF}">
      <dgm:prSet/>
      <dgm:spPr/>
      <dgm:t>
        <a:bodyPr/>
        <a:lstStyle/>
        <a:p>
          <a:endParaRPr lang="en-US"/>
        </a:p>
      </dgm:t>
    </dgm:pt>
    <dgm:pt modelId="{FA47D5A7-62E7-4DBE-9E4B-8BB51911B83C}">
      <dgm:prSet custT="1"/>
      <dgm:spPr>
        <a:solidFill>
          <a:schemeClr val="bg2">
            <a:alpha val="90000"/>
          </a:schemeClr>
        </a:solidFill>
      </dgm:spPr>
      <dgm:t>
        <a:bodyPr/>
        <a:lstStyle/>
        <a:p>
          <a:r>
            <a:rPr lang="en-US" sz="2000">
              <a:latin typeface="Liberator Medium" panose="020B0604020202020204" pitchFamily="50" charset="0"/>
            </a:rPr>
            <a:t>Algorithms</a:t>
          </a:r>
        </a:p>
      </dgm:t>
    </dgm:pt>
    <dgm:pt modelId="{BADFB9B0-32AF-4780-A99F-ECCC041E8B06}" type="parTrans" cxnId="{A4CB8131-FCCB-4242-B5A1-D1AAECEB1F96}">
      <dgm:prSet/>
      <dgm:spPr/>
      <dgm:t>
        <a:bodyPr/>
        <a:lstStyle/>
        <a:p>
          <a:endParaRPr lang="en-US"/>
        </a:p>
      </dgm:t>
    </dgm:pt>
    <dgm:pt modelId="{7706544A-5B8C-425F-BA03-B5FBE01D034D}" type="sibTrans" cxnId="{A4CB8131-FCCB-4242-B5A1-D1AAECEB1F96}">
      <dgm:prSet/>
      <dgm:spPr/>
      <dgm:t>
        <a:bodyPr/>
        <a:lstStyle/>
        <a:p>
          <a:endParaRPr lang="en-US"/>
        </a:p>
      </dgm:t>
    </dgm:pt>
    <dgm:pt modelId="{5A5F721F-50D4-431D-A171-A7C5872205FE}" type="pres">
      <dgm:prSet presAssocID="{AEC85FD2-1696-482F-A7B7-062DB7DC6BD9}" presName="Name0" presStyleCnt="0">
        <dgm:presLayoutVars>
          <dgm:dir/>
          <dgm:animLvl val="lvl"/>
          <dgm:resizeHandles val="exact"/>
        </dgm:presLayoutVars>
      </dgm:prSet>
      <dgm:spPr/>
    </dgm:pt>
    <dgm:pt modelId="{D6BE9C50-4607-4D6F-91C5-5D9C04F9700C}" type="pres">
      <dgm:prSet presAssocID="{058074F0-CE4D-48B5-8321-4B3AC569C694}" presName="linNode" presStyleCnt="0"/>
      <dgm:spPr/>
    </dgm:pt>
    <dgm:pt modelId="{BF0F1524-ED05-4E75-A31D-4978085DACE0}" type="pres">
      <dgm:prSet presAssocID="{058074F0-CE4D-48B5-8321-4B3AC569C694}" presName="parentText" presStyleLbl="node1" presStyleIdx="0" presStyleCnt="5">
        <dgm:presLayoutVars>
          <dgm:chMax val="1"/>
          <dgm:bulletEnabled val="1"/>
        </dgm:presLayoutVars>
      </dgm:prSet>
      <dgm:spPr/>
    </dgm:pt>
    <dgm:pt modelId="{3FBB1ECD-62DD-4D57-9356-0EA16D9B5A21}" type="pres">
      <dgm:prSet presAssocID="{058074F0-CE4D-48B5-8321-4B3AC569C694}" presName="descendantText" presStyleLbl="alignAccFollowNode1" presStyleIdx="0" presStyleCnt="5">
        <dgm:presLayoutVars>
          <dgm:bulletEnabled val="1"/>
        </dgm:presLayoutVars>
      </dgm:prSet>
      <dgm:spPr/>
    </dgm:pt>
    <dgm:pt modelId="{F0E43C48-63C6-492A-96B2-870AC90BDA15}" type="pres">
      <dgm:prSet presAssocID="{72E286D8-E789-4352-9FF3-58807999F89E}" presName="sp" presStyleCnt="0"/>
      <dgm:spPr/>
    </dgm:pt>
    <dgm:pt modelId="{2C8D23B9-FF1B-4646-A268-58E0D3930E6B}" type="pres">
      <dgm:prSet presAssocID="{34DC58F2-018D-4D0B-B300-25CF0F58A9C5}" presName="linNode" presStyleCnt="0"/>
      <dgm:spPr/>
    </dgm:pt>
    <dgm:pt modelId="{7F1B15EC-3D17-4C45-B26A-DA2D7676AD65}" type="pres">
      <dgm:prSet presAssocID="{34DC58F2-018D-4D0B-B300-25CF0F58A9C5}" presName="parentText" presStyleLbl="node1" presStyleIdx="1" presStyleCnt="5">
        <dgm:presLayoutVars>
          <dgm:chMax val="1"/>
          <dgm:bulletEnabled val="1"/>
        </dgm:presLayoutVars>
      </dgm:prSet>
      <dgm:spPr/>
    </dgm:pt>
    <dgm:pt modelId="{EEB357B4-36E1-460F-B505-CB9312B10BFE}" type="pres">
      <dgm:prSet presAssocID="{34DC58F2-018D-4D0B-B300-25CF0F58A9C5}" presName="descendantText" presStyleLbl="alignAccFollowNode1" presStyleIdx="1" presStyleCnt="5">
        <dgm:presLayoutVars>
          <dgm:bulletEnabled val="1"/>
        </dgm:presLayoutVars>
      </dgm:prSet>
      <dgm:spPr/>
    </dgm:pt>
    <dgm:pt modelId="{F81C8376-4E3C-4C76-A8B4-5394C6F61D3E}" type="pres">
      <dgm:prSet presAssocID="{1E5510EA-C251-4209-9043-C8A44960387D}" presName="sp" presStyleCnt="0"/>
      <dgm:spPr/>
    </dgm:pt>
    <dgm:pt modelId="{01BD864B-36E6-4A6B-AF1A-A2961011E959}" type="pres">
      <dgm:prSet presAssocID="{98023686-83B6-4BDE-AD58-95DE3E2BA05B}" presName="linNode" presStyleCnt="0"/>
      <dgm:spPr/>
    </dgm:pt>
    <dgm:pt modelId="{18C10170-77A8-4944-996E-32BB14ABBD1A}" type="pres">
      <dgm:prSet presAssocID="{98023686-83B6-4BDE-AD58-95DE3E2BA05B}" presName="parentText" presStyleLbl="node1" presStyleIdx="2" presStyleCnt="5">
        <dgm:presLayoutVars>
          <dgm:chMax val="1"/>
          <dgm:bulletEnabled val="1"/>
        </dgm:presLayoutVars>
      </dgm:prSet>
      <dgm:spPr/>
    </dgm:pt>
    <dgm:pt modelId="{8222BA6D-35B8-4803-B93E-19654C0C735D}" type="pres">
      <dgm:prSet presAssocID="{98023686-83B6-4BDE-AD58-95DE3E2BA05B}" presName="descendantText" presStyleLbl="alignAccFollowNode1" presStyleIdx="2" presStyleCnt="5">
        <dgm:presLayoutVars>
          <dgm:bulletEnabled val="1"/>
        </dgm:presLayoutVars>
      </dgm:prSet>
      <dgm:spPr/>
    </dgm:pt>
    <dgm:pt modelId="{14A7DF93-1411-49A9-85A4-3C6F53B02915}" type="pres">
      <dgm:prSet presAssocID="{384B49A6-9A3A-46CC-BE7D-0A3EEBE0CCD6}" presName="sp" presStyleCnt="0"/>
      <dgm:spPr/>
    </dgm:pt>
    <dgm:pt modelId="{5A60DD80-9560-4812-9FB9-3B26DBE59262}" type="pres">
      <dgm:prSet presAssocID="{9C9AA37D-206E-46AE-9322-40B2D21695CE}" presName="linNode" presStyleCnt="0"/>
      <dgm:spPr/>
    </dgm:pt>
    <dgm:pt modelId="{B85B088B-FEFA-4E88-80FD-9A36E12DD820}" type="pres">
      <dgm:prSet presAssocID="{9C9AA37D-206E-46AE-9322-40B2D21695CE}" presName="parentText" presStyleLbl="node1" presStyleIdx="3" presStyleCnt="5">
        <dgm:presLayoutVars>
          <dgm:chMax val="1"/>
          <dgm:bulletEnabled val="1"/>
        </dgm:presLayoutVars>
      </dgm:prSet>
      <dgm:spPr/>
    </dgm:pt>
    <dgm:pt modelId="{E8955F61-0959-4B96-A1DF-E72569BF2E6C}" type="pres">
      <dgm:prSet presAssocID="{9C9AA37D-206E-46AE-9322-40B2D21695CE}" presName="descendantText" presStyleLbl="alignAccFollowNode1" presStyleIdx="3" presStyleCnt="5">
        <dgm:presLayoutVars>
          <dgm:bulletEnabled val="1"/>
        </dgm:presLayoutVars>
      </dgm:prSet>
      <dgm:spPr/>
    </dgm:pt>
    <dgm:pt modelId="{FC73C63E-E54C-4ABB-B06D-366E0AF778EF}" type="pres">
      <dgm:prSet presAssocID="{D94238AD-4643-40BA-836D-3CB4DCECE3F7}" presName="sp" presStyleCnt="0"/>
      <dgm:spPr/>
    </dgm:pt>
    <dgm:pt modelId="{1347A86F-4596-4861-87F0-0FCAA3F7DD61}" type="pres">
      <dgm:prSet presAssocID="{24147357-5902-49EF-A53A-FD6384343D97}" presName="linNode" presStyleCnt="0"/>
      <dgm:spPr/>
    </dgm:pt>
    <dgm:pt modelId="{AF6DF454-7B22-49EE-8BCE-3503E15830BB}" type="pres">
      <dgm:prSet presAssocID="{24147357-5902-49EF-A53A-FD6384343D97}" presName="parentText" presStyleLbl="node1" presStyleIdx="4" presStyleCnt="5">
        <dgm:presLayoutVars>
          <dgm:chMax val="1"/>
          <dgm:bulletEnabled val="1"/>
        </dgm:presLayoutVars>
      </dgm:prSet>
      <dgm:spPr/>
    </dgm:pt>
    <dgm:pt modelId="{DD67E57F-7E9A-4A31-865B-4C8DF24AFA41}" type="pres">
      <dgm:prSet presAssocID="{24147357-5902-49EF-A53A-FD6384343D97}" presName="descendantText" presStyleLbl="alignAccFollowNode1" presStyleIdx="4" presStyleCnt="5">
        <dgm:presLayoutVars>
          <dgm:bulletEnabled val="1"/>
        </dgm:presLayoutVars>
      </dgm:prSet>
      <dgm:spPr/>
    </dgm:pt>
  </dgm:ptLst>
  <dgm:cxnLst>
    <dgm:cxn modelId="{DD65E40A-E2CE-48AF-B4FD-9C1DF5968B07}" type="presOf" srcId="{A1159133-61EF-46C9-8F23-661413217957}" destId="{EEB357B4-36E1-460F-B505-CB9312B10BFE}" srcOrd="0" destOrd="1" presId="urn:microsoft.com/office/officeart/2005/8/layout/vList5"/>
    <dgm:cxn modelId="{7C10D618-B7DC-4B1A-90B5-B6833D4AAC7D}" type="presOf" srcId="{058074F0-CE4D-48B5-8321-4B3AC569C694}" destId="{BF0F1524-ED05-4E75-A31D-4978085DACE0}" srcOrd="0" destOrd="0" presId="urn:microsoft.com/office/officeart/2005/8/layout/vList5"/>
    <dgm:cxn modelId="{5FEC751C-B6FF-4C6A-9D5A-9711077FE330}" srcId="{9C9AA37D-206E-46AE-9322-40B2D21695CE}" destId="{0300137C-448C-4D6F-90AD-0F557328DC41}" srcOrd="3" destOrd="0" parTransId="{203DF7C9-5C68-43C0-B75D-D54073090A1D}" sibTransId="{CAE35DBE-D64A-4972-955A-B640871EFBBB}"/>
    <dgm:cxn modelId="{D09EEC1D-5D59-43E5-9FF8-BE9942F308CB}" srcId="{24147357-5902-49EF-A53A-FD6384343D97}" destId="{931EC625-F01B-49DD-8C08-AD920392FFA3}" srcOrd="1" destOrd="0" parTransId="{8BF9420A-227D-4BE0-801F-995913C1D92A}" sibTransId="{9A02A530-733D-4611-9D3C-6CBE97AD9319}"/>
    <dgm:cxn modelId="{8E897C1E-BA51-4A46-8D9C-5C177349C076}" srcId="{9C9AA37D-206E-46AE-9322-40B2D21695CE}" destId="{FA404784-5DE4-48BE-91D3-637DAB50A35F}" srcOrd="2" destOrd="0" parTransId="{84ACB90B-EDC2-4F41-AEF7-4C6E5A532F54}" sibTransId="{6DC33EF4-8C42-4763-ABD1-931F716092F8}"/>
    <dgm:cxn modelId="{31589A1F-AC51-40F5-9FAF-0551A7C30D0E}" srcId="{98023686-83B6-4BDE-AD58-95DE3E2BA05B}" destId="{0EE5E531-F957-40E0-93EB-8D02B9CEEF7C}" srcOrd="2" destOrd="0" parTransId="{D2D61523-2310-42FE-A4F1-440586D2E0C8}" sibTransId="{37973635-16FA-430E-B686-B22DFB8C3054}"/>
    <dgm:cxn modelId="{C06F8324-C257-4D30-A529-CFB63508FA8D}" type="presOf" srcId="{0EE5E531-F957-40E0-93EB-8D02B9CEEF7C}" destId="{8222BA6D-35B8-4803-B93E-19654C0C735D}" srcOrd="0" destOrd="2" presId="urn:microsoft.com/office/officeart/2005/8/layout/vList5"/>
    <dgm:cxn modelId="{347D6226-558B-4C0F-B928-14189D53F056}" type="presOf" srcId="{E3BEA2B7-C5B4-4627-9716-BDE4CFEB5F4F}" destId="{E8955F61-0959-4B96-A1DF-E72569BF2E6C}" srcOrd="0" destOrd="1" presId="urn:microsoft.com/office/officeart/2005/8/layout/vList5"/>
    <dgm:cxn modelId="{A4CB8131-FCCB-4242-B5A1-D1AAECEB1F96}" srcId="{24147357-5902-49EF-A53A-FD6384343D97}" destId="{FA47D5A7-62E7-4DBE-9E4B-8BB51911B83C}" srcOrd="3" destOrd="0" parTransId="{BADFB9B0-32AF-4780-A99F-ECCC041E8B06}" sibTransId="{7706544A-5B8C-425F-BA03-B5FBE01D034D}"/>
    <dgm:cxn modelId="{1E69BE33-09B2-462C-AC89-906DF26D794E}" srcId="{9C9AA37D-206E-46AE-9322-40B2D21695CE}" destId="{2337EFBD-3C5A-4C52-BB15-A5E83C390EB7}" srcOrd="0" destOrd="0" parTransId="{9DF38B8D-C38A-4245-A94E-7B06654522C4}" sibTransId="{D02971FE-A330-4197-9B1D-1F9442C69790}"/>
    <dgm:cxn modelId="{9A010F47-888A-44A1-9A96-6939E49C3F5D}" type="presOf" srcId="{C72F73A7-56A6-4815-B9AC-A6C9E31004CF}" destId="{3FBB1ECD-62DD-4D57-9356-0EA16D9B5A21}" srcOrd="0" destOrd="1" presId="urn:microsoft.com/office/officeart/2005/8/layout/vList5"/>
    <dgm:cxn modelId="{9FA65060-16F0-4701-8897-81FA260B8B19}" srcId="{9C9AA37D-206E-46AE-9322-40B2D21695CE}" destId="{E3BEA2B7-C5B4-4627-9716-BDE4CFEB5F4F}" srcOrd="1" destOrd="0" parTransId="{2CA971E6-646D-4FF1-B536-AA80164F89FA}" sibTransId="{D1E90186-B2C1-48EB-B3C6-61E345FC9DBC}"/>
    <dgm:cxn modelId="{248BF176-7746-4A9D-8C10-07261C1FE938}" srcId="{34DC58F2-018D-4D0B-B300-25CF0F58A9C5}" destId="{5E316B10-EE25-4E40-BD39-BC2EA4702903}" srcOrd="0" destOrd="0" parTransId="{2D7EA05A-6F66-4F55-BE12-943041634C9D}" sibTransId="{C09BDDC8-FA06-4C36-A377-3D5A15BF2E03}"/>
    <dgm:cxn modelId="{50D7117A-B116-43C2-A723-97E923CE00C2}" type="presOf" srcId="{0A551C56-6EF1-45A0-9612-E456CF7E8615}" destId="{3FBB1ECD-62DD-4D57-9356-0EA16D9B5A21}" srcOrd="0" destOrd="0" presId="urn:microsoft.com/office/officeart/2005/8/layout/vList5"/>
    <dgm:cxn modelId="{C905E97A-63C5-4BBC-BFE3-4FB14EC89815}" type="presOf" srcId="{C89B3C97-5213-452F-9208-840A9FFD4B60}" destId="{EEB357B4-36E1-460F-B505-CB9312B10BFE}" srcOrd="0" destOrd="2" presId="urn:microsoft.com/office/officeart/2005/8/layout/vList5"/>
    <dgm:cxn modelId="{A811147B-E90F-4CDA-821D-C5526A15D9BC}" type="presOf" srcId="{2777400B-5890-4404-9181-01BA8365005A}" destId="{DD67E57F-7E9A-4A31-865B-4C8DF24AFA41}" srcOrd="0" destOrd="2" presId="urn:microsoft.com/office/officeart/2005/8/layout/vList5"/>
    <dgm:cxn modelId="{F3D4F480-4111-499B-A4D2-1E8AB696905B}" srcId="{34DC58F2-018D-4D0B-B300-25CF0F58A9C5}" destId="{A1159133-61EF-46C9-8F23-661413217957}" srcOrd="1" destOrd="0" parTransId="{EB50FC79-68F3-4AEA-9E39-14E674A0571D}" sibTransId="{AB11ED14-54AE-4F08-8FEB-BD5B5CF0CCA3}"/>
    <dgm:cxn modelId="{00DC9582-1BA4-4A3C-AC02-2CE49BD93747}" type="presOf" srcId="{AEC85FD2-1696-482F-A7B7-062DB7DC6BD9}" destId="{5A5F721F-50D4-431D-A171-A7C5872205FE}" srcOrd="0" destOrd="0" presId="urn:microsoft.com/office/officeart/2005/8/layout/vList5"/>
    <dgm:cxn modelId="{872C1E87-696E-493A-9614-13F0288DEAB2}" type="presOf" srcId="{2337EFBD-3C5A-4C52-BB15-A5E83C390EB7}" destId="{E8955F61-0959-4B96-A1DF-E72569BF2E6C}" srcOrd="0" destOrd="0" presId="urn:microsoft.com/office/officeart/2005/8/layout/vList5"/>
    <dgm:cxn modelId="{149E969D-670A-470F-A9E5-E21A230ED28C}" srcId="{058074F0-CE4D-48B5-8321-4B3AC569C694}" destId="{0A551C56-6EF1-45A0-9612-E456CF7E8615}" srcOrd="0" destOrd="0" parTransId="{4ADA0283-6656-4C0A-8322-E8E0D28B254C}" sibTransId="{41864DAF-845C-4A1E-A86D-93A361F67F82}"/>
    <dgm:cxn modelId="{5B375EA2-6AA4-47C5-AF86-E6D928D90573}" type="presOf" srcId="{9C9AA37D-206E-46AE-9322-40B2D21695CE}" destId="{B85B088B-FEFA-4E88-80FD-9A36E12DD820}" srcOrd="0" destOrd="0" presId="urn:microsoft.com/office/officeart/2005/8/layout/vList5"/>
    <dgm:cxn modelId="{0E6786A4-AA62-4647-9BD4-E781D28AFC51}" type="presOf" srcId="{931EC625-F01B-49DD-8C08-AD920392FFA3}" destId="{DD67E57F-7E9A-4A31-865B-4C8DF24AFA41}" srcOrd="0" destOrd="1" presId="urn:microsoft.com/office/officeart/2005/8/layout/vList5"/>
    <dgm:cxn modelId="{B47124B4-8B78-46D9-86FD-6B02A1CC0799}" srcId="{98023686-83B6-4BDE-AD58-95DE3E2BA05B}" destId="{BE4C833A-4123-4269-AA4A-4610B8A4799F}" srcOrd="1" destOrd="0" parTransId="{7C8E9F7D-0DA3-4E08-928E-23DAE7E51E7D}" sibTransId="{AFDE0C29-DB1A-49A6-BBBB-02DDB9EA1778}"/>
    <dgm:cxn modelId="{FA32DCB4-7E71-4E8A-945F-55A61FF4C613}" type="presOf" srcId="{A98F6925-5A2B-40B5-8F9E-CBDCED0A271F}" destId="{8222BA6D-35B8-4803-B93E-19654C0C735D}" srcOrd="0" destOrd="0" presId="urn:microsoft.com/office/officeart/2005/8/layout/vList5"/>
    <dgm:cxn modelId="{C848DEB7-7E4A-44C2-A679-4B0AD6D0FE7C}" type="presOf" srcId="{24147357-5902-49EF-A53A-FD6384343D97}" destId="{AF6DF454-7B22-49EE-8BCE-3503E15830BB}" srcOrd="0" destOrd="0" presId="urn:microsoft.com/office/officeart/2005/8/layout/vList5"/>
    <dgm:cxn modelId="{C70F6FBF-DBE4-47FE-9775-A27ADB64DBE2}" srcId="{AEC85FD2-1696-482F-A7B7-062DB7DC6BD9}" destId="{058074F0-CE4D-48B5-8321-4B3AC569C694}" srcOrd="0" destOrd="0" parTransId="{85152156-BD5D-4F20-B872-DEEBF244DCF0}" sibTransId="{72E286D8-E789-4352-9FF3-58807999F89E}"/>
    <dgm:cxn modelId="{B349CDC4-DE73-4055-AD2D-9B1ADD62FF8C}" type="presOf" srcId="{5E316B10-EE25-4E40-BD39-BC2EA4702903}" destId="{EEB357B4-36E1-460F-B505-CB9312B10BFE}" srcOrd="0" destOrd="0" presId="urn:microsoft.com/office/officeart/2005/8/layout/vList5"/>
    <dgm:cxn modelId="{585DB2C9-EE2F-4A6C-8FDB-83E77D605FF8}" srcId="{24147357-5902-49EF-A53A-FD6384343D97}" destId="{96AF545B-C880-41AA-B9B4-B4D007652657}" srcOrd="0" destOrd="0" parTransId="{3D7E0107-A732-4D4E-BD27-14BD18C1B7F3}" sibTransId="{101602EC-2B8E-4F4C-B25E-D822FCD439FC}"/>
    <dgm:cxn modelId="{668155CB-32B5-42F6-BC1B-51777ACFD7C9}" srcId="{058074F0-CE4D-48B5-8321-4B3AC569C694}" destId="{C72F73A7-56A6-4815-B9AC-A6C9E31004CF}" srcOrd="1" destOrd="0" parTransId="{FF3227E9-879F-41F5-A59B-D179C6687C78}" sibTransId="{7D2F7E2D-B661-41D8-8D3B-999E97896245}"/>
    <dgm:cxn modelId="{AEFF79CC-A5D6-44ED-BBE4-8D476395D639}" type="presOf" srcId="{96AF545B-C880-41AA-B9B4-B4D007652657}" destId="{DD67E57F-7E9A-4A31-865B-4C8DF24AFA41}" srcOrd="0" destOrd="0" presId="urn:microsoft.com/office/officeart/2005/8/layout/vList5"/>
    <dgm:cxn modelId="{E23521D1-17DA-42B2-A5A0-DFB390531747}" type="presOf" srcId="{FA404784-5DE4-48BE-91D3-637DAB50A35F}" destId="{E8955F61-0959-4B96-A1DF-E72569BF2E6C}" srcOrd="0" destOrd="2" presId="urn:microsoft.com/office/officeart/2005/8/layout/vList5"/>
    <dgm:cxn modelId="{A5FAB4D4-E06E-412C-99CC-806A8195B1E7}" srcId="{34DC58F2-018D-4D0B-B300-25CF0F58A9C5}" destId="{C89B3C97-5213-452F-9208-840A9FFD4B60}" srcOrd="2" destOrd="0" parTransId="{608CCA8B-989B-45ED-BC21-0BB8FF39D622}" sibTransId="{2A01BBB9-571B-4A6E-877D-52C25EDC8D33}"/>
    <dgm:cxn modelId="{908EBCD4-6846-43FD-A1E8-7A7085572C92}" type="presOf" srcId="{98023686-83B6-4BDE-AD58-95DE3E2BA05B}" destId="{18C10170-77A8-4944-996E-32BB14ABBD1A}" srcOrd="0" destOrd="0" presId="urn:microsoft.com/office/officeart/2005/8/layout/vList5"/>
    <dgm:cxn modelId="{4B21C1DC-410D-4971-884B-E345E52AAC4B}" type="presOf" srcId="{FA47D5A7-62E7-4DBE-9E4B-8BB51911B83C}" destId="{DD67E57F-7E9A-4A31-865B-4C8DF24AFA41}" srcOrd="0" destOrd="3" presId="urn:microsoft.com/office/officeart/2005/8/layout/vList5"/>
    <dgm:cxn modelId="{FADBE3DC-1FEF-4B2B-860C-3620C6B8D3CF}" srcId="{24147357-5902-49EF-A53A-FD6384343D97}" destId="{2777400B-5890-4404-9181-01BA8365005A}" srcOrd="2" destOrd="0" parTransId="{A6E7C737-B20F-45E1-B1D9-27F28F4C15D4}" sibTransId="{F5C86EC4-B3D9-442C-A734-92027D53FB28}"/>
    <dgm:cxn modelId="{9202F9DC-6CCF-4E82-8003-5BB10D4E7F77}" type="presOf" srcId="{0300137C-448C-4D6F-90AD-0F557328DC41}" destId="{E8955F61-0959-4B96-A1DF-E72569BF2E6C}" srcOrd="0" destOrd="3" presId="urn:microsoft.com/office/officeart/2005/8/layout/vList5"/>
    <dgm:cxn modelId="{9E6A25E5-A674-4B97-B808-5BFFE4147C82}" type="presOf" srcId="{34DC58F2-018D-4D0B-B300-25CF0F58A9C5}" destId="{7F1B15EC-3D17-4C45-B26A-DA2D7676AD65}" srcOrd="0" destOrd="0" presId="urn:microsoft.com/office/officeart/2005/8/layout/vList5"/>
    <dgm:cxn modelId="{B477AAE5-D71D-4CE9-88A3-833847F2242C}" type="presOf" srcId="{BE4C833A-4123-4269-AA4A-4610B8A4799F}" destId="{8222BA6D-35B8-4803-B93E-19654C0C735D}" srcOrd="0" destOrd="1" presId="urn:microsoft.com/office/officeart/2005/8/layout/vList5"/>
    <dgm:cxn modelId="{055EB5E7-6310-4305-9D2E-6D377215D919}" srcId="{98023686-83B6-4BDE-AD58-95DE3E2BA05B}" destId="{A98F6925-5A2B-40B5-8F9E-CBDCED0A271F}" srcOrd="0" destOrd="0" parTransId="{8EE5DA79-6E27-4A46-AA91-5B68349E4885}" sibTransId="{37DE8466-36E1-4BC2-9BB5-E27896AEED94}"/>
    <dgm:cxn modelId="{01FAF0ED-6502-4F91-B38D-9672C2C6EFD4}" srcId="{AEC85FD2-1696-482F-A7B7-062DB7DC6BD9}" destId="{24147357-5902-49EF-A53A-FD6384343D97}" srcOrd="4" destOrd="0" parTransId="{0CA9067D-8525-4D93-B94C-E7677F6AACFD}" sibTransId="{23D99BFA-83B2-429C-ADAD-68224BE3D8C0}"/>
    <dgm:cxn modelId="{12E2F0F1-4C8B-463D-BC26-3FE18AAD397D}" srcId="{AEC85FD2-1696-482F-A7B7-062DB7DC6BD9}" destId="{9C9AA37D-206E-46AE-9322-40B2D21695CE}" srcOrd="3" destOrd="0" parTransId="{4499F793-AC09-449B-BDE0-6B98C5310178}" sibTransId="{D94238AD-4643-40BA-836D-3CB4DCECE3F7}"/>
    <dgm:cxn modelId="{AD10EAF2-7DBE-43B1-91BB-CF747D57F389}" srcId="{AEC85FD2-1696-482F-A7B7-062DB7DC6BD9}" destId="{98023686-83B6-4BDE-AD58-95DE3E2BA05B}" srcOrd="2" destOrd="0" parTransId="{CF5C86F8-7988-4694-BFD8-8BA30993C454}" sibTransId="{384B49A6-9A3A-46CC-BE7D-0A3EEBE0CCD6}"/>
    <dgm:cxn modelId="{13BBA0F5-FDFD-4905-9448-CEFB5AFBFB12}" srcId="{AEC85FD2-1696-482F-A7B7-062DB7DC6BD9}" destId="{34DC58F2-018D-4D0B-B300-25CF0F58A9C5}" srcOrd="1" destOrd="0" parTransId="{2CA38A57-8133-4508-913D-64BDFB7FCDCC}" sibTransId="{1E5510EA-C251-4209-9043-C8A44960387D}"/>
    <dgm:cxn modelId="{24DA5C21-3979-4C3A-AA12-292B03E288B8}" type="presParOf" srcId="{5A5F721F-50D4-431D-A171-A7C5872205FE}" destId="{D6BE9C50-4607-4D6F-91C5-5D9C04F9700C}" srcOrd="0" destOrd="0" presId="urn:microsoft.com/office/officeart/2005/8/layout/vList5"/>
    <dgm:cxn modelId="{88E150B5-D90E-4421-93C4-8EBD7FD26AA7}" type="presParOf" srcId="{D6BE9C50-4607-4D6F-91C5-5D9C04F9700C}" destId="{BF0F1524-ED05-4E75-A31D-4978085DACE0}" srcOrd="0" destOrd="0" presId="urn:microsoft.com/office/officeart/2005/8/layout/vList5"/>
    <dgm:cxn modelId="{80873B40-0EBC-4B86-BACC-8A74867D66FE}" type="presParOf" srcId="{D6BE9C50-4607-4D6F-91C5-5D9C04F9700C}" destId="{3FBB1ECD-62DD-4D57-9356-0EA16D9B5A21}" srcOrd="1" destOrd="0" presId="urn:microsoft.com/office/officeart/2005/8/layout/vList5"/>
    <dgm:cxn modelId="{D0540869-8839-4323-BACA-4B0CEF40E0DF}" type="presParOf" srcId="{5A5F721F-50D4-431D-A171-A7C5872205FE}" destId="{F0E43C48-63C6-492A-96B2-870AC90BDA15}" srcOrd="1" destOrd="0" presId="urn:microsoft.com/office/officeart/2005/8/layout/vList5"/>
    <dgm:cxn modelId="{A887C53E-6FD2-48DE-A0E8-C847B576BF90}" type="presParOf" srcId="{5A5F721F-50D4-431D-A171-A7C5872205FE}" destId="{2C8D23B9-FF1B-4646-A268-58E0D3930E6B}" srcOrd="2" destOrd="0" presId="urn:microsoft.com/office/officeart/2005/8/layout/vList5"/>
    <dgm:cxn modelId="{1B0BD099-4E7C-4DF9-A896-294E156BFEF3}" type="presParOf" srcId="{2C8D23B9-FF1B-4646-A268-58E0D3930E6B}" destId="{7F1B15EC-3D17-4C45-B26A-DA2D7676AD65}" srcOrd="0" destOrd="0" presId="urn:microsoft.com/office/officeart/2005/8/layout/vList5"/>
    <dgm:cxn modelId="{E15FD6D5-15DE-4934-AD8B-8AE833E3DC14}" type="presParOf" srcId="{2C8D23B9-FF1B-4646-A268-58E0D3930E6B}" destId="{EEB357B4-36E1-460F-B505-CB9312B10BFE}" srcOrd="1" destOrd="0" presId="urn:microsoft.com/office/officeart/2005/8/layout/vList5"/>
    <dgm:cxn modelId="{4AF26BEE-46F2-4CDC-8614-AFC004160E02}" type="presParOf" srcId="{5A5F721F-50D4-431D-A171-A7C5872205FE}" destId="{F81C8376-4E3C-4C76-A8B4-5394C6F61D3E}" srcOrd="3" destOrd="0" presId="urn:microsoft.com/office/officeart/2005/8/layout/vList5"/>
    <dgm:cxn modelId="{C7B73CAA-6579-4517-86F1-4AAAA6E73D7A}" type="presParOf" srcId="{5A5F721F-50D4-431D-A171-A7C5872205FE}" destId="{01BD864B-36E6-4A6B-AF1A-A2961011E959}" srcOrd="4" destOrd="0" presId="urn:microsoft.com/office/officeart/2005/8/layout/vList5"/>
    <dgm:cxn modelId="{2E6A92C7-09E1-4A32-AA20-E1D5292A514B}" type="presParOf" srcId="{01BD864B-36E6-4A6B-AF1A-A2961011E959}" destId="{18C10170-77A8-4944-996E-32BB14ABBD1A}" srcOrd="0" destOrd="0" presId="urn:microsoft.com/office/officeart/2005/8/layout/vList5"/>
    <dgm:cxn modelId="{CD8E8020-E0BC-4EC4-AC4A-FFA878AAB800}" type="presParOf" srcId="{01BD864B-36E6-4A6B-AF1A-A2961011E959}" destId="{8222BA6D-35B8-4803-B93E-19654C0C735D}" srcOrd="1" destOrd="0" presId="urn:microsoft.com/office/officeart/2005/8/layout/vList5"/>
    <dgm:cxn modelId="{B41D9C44-A456-4778-AA9A-2276C95F1D53}" type="presParOf" srcId="{5A5F721F-50D4-431D-A171-A7C5872205FE}" destId="{14A7DF93-1411-49A9-85A4-3C6F53B02915}" srcOrd="5" destOrd="0" presId="urn:microsoft.com/office/officeart/2005/8/layout/vList5"/>
    <dgm:cxn modelId="{BD9CAEE8-07B5-422F-AFD5-0E30C6054A38}" type="presParOf" srcId="{5A5F721F-50D4-431D-A171-A7C5872205FE}" destId="{5A60DD80-9560-4812-9FB9-3B26DBE59262}" srcOrd="6" destOrd="0" presId="urn:microsoft.com/office/officeart/2005/8/layout/vList5"/>
    <dgm:cxn modelId="{8BCAEBDD-0A86-4A0D-9E85-7E7F259741E1}" type="presParOf" srcId="{5A60DD80-9560-4812-9FB9-3B26DBE59262}" destId="{B85B088B-FEFA-4E88-80FD-9A36E12DD820}" srcOrd="0" destOrd="0" presId="urn:microsoft.com/office/officeart/2005/8/layout/vList5"/>
    <dgm:cxn modelId="{7A0CFBB0-A670-45F3-B8D4-3755B65A7344}" type="presParOf" srcId="{5A60DD80-9560-4812-9FB9-3B26DBE59262}" destId="{E8955F61-0959-4B96-A1DF-E72569BF2E6C}" srcOrd="1" destOrd="0" presId="urn:microsoft.com/office/officeart/2005/8/layout/vList5"/>
    <dgm:cxn modelId="{59CCB091-0E84-4125-A376-E0C06BBEF88B}" type="presParOf" srcId="{5A5F721F-50D4-431D-A171-A7C5872205FE}" destId="{FC73C63E-E54C-4ABB-B06D-366E0AF778EF}" srcOrd="7" destOrd="0" presId="urn:microsoft.com/office/officeart/2005/8/layout/vList5"/>
    <dgm:cxn modelId="{8431FF80-6BD5-4FB4-A393-3301DCFB224A}" type="presParOf" srcId="{5A5F721F-50D4-431D-A171-A7C5872205FE}" destId="{1347A86F-4596-4861-87F0-0FCAA3F7DD61}" srcOrd="8" destOrd="0" presId="urn:microsoft.com/office/officeart/2005/8/layout/vList5"/>
    <dgm:cxn modelId="{87B195C2-65DC-48D9-AE9F-4004644A59E9}" type="presParOf" srcId="{1347A86F-4596-4861-87F0-0FCAA3F7DD61}" destId="{AF6DF454-7B22-49EE-8BCE-3503E15830BB}" srcOrd="0" destOrd="0" presId="urn:microsoft.com/office/officeart/2005/8/layout/vList5"/>
    <dgm:cxn modelId="{A312E38E-0D79-4D1E-B1EC-42DD19E668A4}" type="presParOf" srcId="{1347A86F-4596-4861-87F0-0FCAA3F7DD61}" destId="{DD67E57F-7E9A-4A31-865B-4C8DF24AFA41}"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45A9F-49EE-4795-9FD1-AAF73254FC5A}">
      <dsp:nvSpPr>
        <dsp:cNvPr id="0" name=""/>
        <dsp:cNvSpPr/>
      </dsp:nvSpPr>
      <dsp:spPr>
        <a:xfrm>
          <a:off x="2162021" y="8497"/>
          <a:ext cx="2028833" cy="2028833"/>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36750C-446C-4D30-93CD-6EBC02E2B14F}">
      <dsp:nvSpPr>
        <dsp:cNvPr id="0" name=""/>
        <dsp:cNvSpPr/>
      </dsp:nvSpPr>
      <dsp:spPr>
        <a:xfrm>
          <a:off x="2594396" y="440871"/>
          <a:ext cx="1164084" cy="11640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A6342A0-9E42-468B-AAC7-EA7BEB5A80A4}">
      <dsp:nvSpPr>
        <dsp:cNvPr id="0" name=""/>
        <dsp:cNvSpPr/>
      </dsp:nvSpPr>
      <dsp:spPr>
        <a:xfrm>
          <a:off x="1513460" y="2669262"/>
          <a:ext cx="332595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rtl="0">
            <a:lnSpc>
              <a:spcPct val="90000"/>
            </a:lnSpc>
            <a:spcBef>
              <a:spcPct val="0"/>
            </a:spcBef>
            <a:spcAft>
              <a:spcPct val="35000"/>
            </a:spcAft>
            <a:buNone/>
            <a:defRPr cap="all"/>
          </a:pPr>
          <a:r>
            <a:rPr lang="en-US" sz="1600" kern="1200"/>
            <a:t>Data Admin </a:t>
          </a:r>
          <a:r>
            <a:rPr lang="en-US" sz="1600" kern="1200">
              <a:latin typeface="Aptos Display" panose="02110004020202020204"/>
            </a:rPr>
            <a:t>&amp;</a:t>
          </a:r>
          <a:r>
            <a:rPr lang="en-US" sz="1600" kern="1200"/>
            <a:t> Management:</a:t>
          </a:r>
          <a:br>
            <a:rPr lang="en-US" sz="1600" kern="1200">
              <a:latin typeface="Aptos Display" panose="02110004020202020204"/>
            </a:rPr>
          </a:br>
          <a:r>
            <a:rPr lang="en-US" sz="1600" kern="1200">
              <a:latin typeface="Aptos Display" panose="02110004020202020204"/>
            </a:rPr>
            <a:t> Donnia</a:t>
          </a:r>
          <a:endParaRPr lang="en-US" sz="1600" kern="1200"/>
        </a:p>
      </dsp:txBody>
      <dsp:txXfrm>
        <a:off x="1513460" y="2669262"/>
        <a:ext cx="3325957" cy="720000"/>
      </dsp:txXfrm>
    </dsp:sp>
    <dsp:sp modelId="{0E3F9DC2-E579-4A53-A9AB-2DCCBFB935B1}">
      <dsp:nvSpPr>
        <dsp:cNvPr id="0" name=""/>
        <dsp:cNvSpPr/>
      </dsp:nvSpPr>
      <dsp:spPr>
        <a:xfrm>
          <a:off x="6070021" y="8497"/>
          <a:ext cx="2028833" cy="2028833"/>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7ACB1F-5862-410E-8DA9-BCC467425AC1}">
      <dsp:nvSpPr>
        <dsp:cNvPr id="0" name=""/>
        <dsp:cNvSpPr/>
      </dsp:nvSpPr>
      <dsp:spPr>
        <a:xfrm>
          <a:off x="6502395" y="440871"/>
          <a:ext cx="1164084" cy="116408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47617B9-D0D3-4662-8AEE-8A17ABE184BC}">
      <dsp:nvSpPr>
        <dsp:cNvPr id="0" name=""/>
        <dsp:cNvSpPr/>
      </dsp:nvSpPr>
      <dsp:spPr>
        <a:xfrm>
          <a:off x="5421459" y="2669262"/>
          <a:ext cx="332595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rtl="0">
            <a:lnSpc>
              <a:spcPct val="90000"/>
            </a:lnSpc>
            <a:spcBef>
              <a:spcPct val="0"/>
            </a:spcBef>
            <a:spcAft>
              <a:spcPct val="35000"/>
            </a:spcAft>
            <a:buNone/>
            <a:defRPr cap="all"/>
          </a:pPr>
          <a:r>
            <a:rPr lang="en-US" sz="1600" kern="1200"/>
            <a:t>Data Analysis </a:t>
          </a:r>
          <a:r>
            <a:rPr lang="en-US" sz="1600" kern="1200">
              <a:latin typeface="Aptos Display" panose="02110004020202020204"/>
            </a:rPr>
            <a:t>&amp;</a:t>
          </a:r>
          <a:r>
            <a:rPr lang="en-US" sz="1600" kern="1200"/>
            <a:t> Reporting:</a:t>
          </a:r>
          <a:br>
            <a:rPr lang="en-US" sz="1600" kern="1200">
              <a:latin typeface="Aptos Display" panose="02110004020202020204"/>
            </a:rPr>
          </a:br>
          <a:r>
            <a:rPr lang="en-US" sz="1600" kern="1200">
              <a:latin typeface="Aptos Display" panose="02110004020202020204"/>
            </a:rPr>
            <a:t> Donnia</a:t>
          </a:r>
          <a:endParaRPr lang="en-US" sz="1600" kern="1200"/>
        </a:p>
      </dsp:txBody>
      <dsp:txXfrm>
        <a:off x="5421459" y="2669262"/>
        <a:ext cx="3325957" cy="720000"/>
      </dsp:txXfrm>
    </dsp:sp>
    <dsp:sp modelId="{6A7D4370-1026-4B78-8823-3D686C18AEF1}">
      <dsp:nvSpPr>
        <dsp:cNvPr id="0" name=""/>
        <dsp:cNvSpPr/>
      </dsp:nvSpPr>
      <dsp:spPr>
        <a:xfrm>
          <a:off x="9978020" y="8497"/>
          <a:ext cx="2028833" cy="2028833"/>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A7EF51-84E1-4D15-B994-25811CFB586A}">
      <dsp:nvSpPr>
        <dsp:cNvPr id="0" name=""/>
        <dsp:cNvSpPr/>
      </dsp:nvSpPr>
      <dsp:spPr>
        <a:xfrm>
          <a:off x="10410395" y="440871"/>
          <a:ext cx="1164084" cy="116408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D7F7351-6A55-4205-8B32-1A4B1863389B}">
      <dsp:nvSpPr>
        <dsp:cNvPr id="0" name=""/>
        <dsp:cNvSpPr/>
      </dsp:nvSpPr>
      <dsp:spPr>
        <a:xfrm>
          <a:off x="9329459" y="2669262"/>
          <a:ext cx="332595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rtl="0">
            <a:lnSpc>
              <a:spcPct val="90000"/>
            </a:lnSpc>
            <a:spcBef>
              <a:spcPct val="0"/>
            </a:spcBef>
            <a:spcAft>
              <a:spcPct val="35000"/>
            </a:spcAft>
            <a:buNone/>
            <a:defRPr cap="all"/>
          </a:pPr>
          <a:r>
            <a:rPr lang="en-US" sz="1600" kern="1200"/>
            <a:t>Training </a:t>
          </a:r>
          <a:r>
            <a:rPr lang="en-US" sz="1600" kern="1200">
              <a:latin typeface="Aptos Display" panose="02110004020202020204"/>
            </a:rPr>
            <a:t>&amp;</a:t>
          </a:r>
          <a:r>
            <a:rPr lang="en-US" sz="1600" kern="1200"/>
            <a:t> Support:</a:t>
          </a:r>
          <a:br>
            <a:rPr lang="en-US" sz="1600" kern="1200">
              <a:latin typeface="Aptos Display" panose="02110004020202020204"/>
            </a:rPr>
          </a:br>
          <a:r>
            <a:rPr lang="en-US" sz="1600" kern="1200"/>
            <a:t>Katie </a:t>
          </a:r>
        </a:p>
      </dsp:txBody>
      <dsp:txXfrm>
        <a:off x="9329459" y="2669262"/>
        <a:ext cx="3325957" cy="720000"/>
      </dsp:txXfrm>
    </dsp:sp>
    <dsp:sp modelId="{4A42439D-0A02-4160-8D2C-167899E14AFA}">
      <dsp:nvSpPr>
        <dsp:cNvPr id="0" name=""/>
        <dsp:cNvSpPr/>
      </dsp:nvSpPr>
      <dsp:spPr>
        <a:xfrm>
          <a:off x="13886020" y="8497"/>
          <a:ext cx="2028833" cy="2028833"/>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35F034-0A70-4AA5-BFFA-78874A0217A5}">
      <dsp:nvSpPr>
        <dsp:cNvPr id="0" name=""/>
        <dsp:cNvSpPr/>
      </dsp:nvSpPr>
      <dsp:spPr>
        <a:xfrm>
          <a:off x="14318394" y="440871"/>
          <a:ext cx="1164084" cy="116408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3464F44-AF62-452E-B31E-FFF85F144EB6}">
      <dsp:nvSpPr>
        <dsp:cNvPr id="0" name=""/>
        <dsp:cNvSpPr/>
      </dsp:nvSpPr>
      <dsp:spPr>
        <a:xfrm>
          <a:off x="13237458" y="2669262"/>
          <a:ext cx="332595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rtl="0">
            <a:lnSpc>
              <a:spcPct val="90000"/>
            </a:lnSpc>
            <a:spcBef>
              <a:spcPct val="0"/>
            </a:spcBef>
            <a:spcAft>
              <a:spcPct val="35000"/>
            </a:spcAft>
            <a:buNone/>
            <a:defRPr cap="all"/>
          </a:pPr>
          <a:r>
            <a:rPr lang="en-US" sz="1600" kern="1200"/>
            <a:t>System integration</a:t>
          </a:r>
          <a:r>
            <a:rPr lang="en-US" sz="1600" kern="1200">
              <a:latin typeface="Aptos Display" panose="02110004020202020204"/>
            </a:rPr>
            <a:t> &amp;</a:t>
          </a:r>
          <a:r>
            <a:rPr lang="en-US" sz="1600" kern="1200"/>
            <a:t> </a:t>
          </a:r>
          <a:r>
            <a:rPr lang="en-US" sz="1600" kern="1200">
              <a:latin typeface="Aptos Display" panose="02110004020202020204"/>
            </a:rPr>
            <a:t> </a:t>
          </a:r>
          <a:r>
            <a:rPr lang="en-US" sz="1600" kern="1200"/>
            <a:t>enhancement:</a:t>
          </a:r>
          <a:br>
            <a:rPr lang="en-US" sz="1600" kern="1200">
              <a:latin typeface="Aptos Display" panose="02110004020202020204"/>
            </a:rPr>
          </a:br>
          <a:r>
            <a:rPr lang="en-US" sz="1600" kern="1200">
              <a:latin typeface="Aptos Display" panose="02110004020202020204"/>
            </a:rPr>
            <a:t>John</a:t>
          </a:r>
          <a:endParaRPr lang="en-US" sz="1600" kern="1200"/>
        </a:p>
      </dsp:txBody>
      <dsp:txXfrm>
        <a:off x="13237458" y="2669262"/>
        <a:ext cx="3325957" cy="720000"/>
      </dsp:txXfrm>
    </dsp:sp>
    <dsp:sp modelId="{B5A22ACF-0A4C-447B-BEE4-0ABD2C17F619}">
      <dsp:nvSpPr>
        <dsp:cNvPr id="0" name=""/>
        <dsp:cNvSpPr/>
      </dsp:nvSpPr>
      <dsp:spPr>
        <a:xfrm>
          <a:off x="8024021" y="4220752"/>
          <a:ext cx="2028833" cy="2028833"/>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DA8BA3-D731-4C86-A00D-ECBDDB1792D7}">
      <dsp:nvSpPr>
        <dsp:cNvPr id="0" name=""/>
        <dsp:cNvSpPr/>
      </dsp:nvSpPr>
      <dsp:spPr>
        <a:xfrm>
          <a:off x="8456395" y="4653126"/>
          <a:ext cx="1164084" cy="116408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8ADC8A3-B9AC-467E-B8B1-A7C080003552}">
      <dsp:nvSpPr>
        <dsp:cNvPr id="0" name=""/>
        <dsp:cNvSpPr/>
      </dsp:nvSpPr>
      <dsp:spPr>
        <a:xfrm>
          <a:off x="7375459" y="6881517"/>
          <a:ext cx="332595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rtl="0">
            <a:lnSpc>
              <a:spcPct val="90000"/>
            </a:lnSpc>
            <a:spcBef>
              <a:spcPct val="0"/>
            </a:spcBef>
            <a:spcAft>
              <a:spcPct val="35000"/>
            </a:spcAft>
            <a:buNone/>
            <a:defRPr cap="all"/>
          </a:pPr>
          <a:r>
            <a:rPr lang="en-US" sz="1600" kern="1200"/>
            <a:t>Compliance </a:t>
          </a:r>
          <a:r>
            <a:rPr lang="en-US" sz="1600" kern="1200">
              <a:latin typeface="Aptos Display" panose="02110004020202020204"/>
            </a:rPr>
            <a:t>&amp;</a:t>
          </a:r>
          <a:r>
            <a:rPr lang="en-US" sz="1600" kern="1200"/>
            <a:t> QA:</a:t>
          </a:r>
          <a:br>
            <a:rPr lang="en-US" sz="1600" kern="1200">
              <a:latin typeface="Aptos Display" panose="02110004020202020204"/>
            </a:rPr>
          </a:br>
          <a:r>
            <a:rPr lang="en-US" sz="1600" kern="1200"/>
            <a:t>Katie</a:t>
          </a:r>
        </a:p>
      </dsp:txBody>
      <dsp:txXfrm>
        <a:off x="7375459" y="6881517"/>
        <a:ext cx="3325957"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12D2E-56A3-44F9-81B8-D596C42A7486}">
      <dsp:nvSpPr>
        <dsp:cNvPr id="0" name=""/>
        <dsp:cNvSpPr/>
      </dsp:nvSpPr>
      <dsp:spPr>
        <a:xfrm>
          <a:off x="0" y="3635946"/>
          <a:ext cx="8889111" cy="0"/>
        </a:xfrm>
        <a:prstGeom prst="line">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3BF3754-FA46-4CA2-B1DE-864BF0CFDD38}">
      <dsp:nvSpPr>
        <dsp:cNvPr id="0" name=""/>
        <dsp:cNvSpPr/>
      </dsp:nvSpPr>
      <dsp:spPr>
        <a:xfrm>
          <a:off x="214371" y="2254286"/>
          <a:ext cx="3128203" cy="872627"/>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889000">
            <a:lnSpc>
              <a:spcPct val="90000"/>
            </a:lnSpc>
            <a:spcBef>
              <a:spcPct val="0"/>
            </a:spcBef>
            <a:spcAft>
              <a:spcPct val="35000"/>
            </a:spcAft>
            <a:buNone/>
            <a:defRPr b="1"/>
          </a:pPr>
          <a:r>
            <a:rPr lang="en-US" sz="2000" kern="1200"/>
            <a:t>17 Sep. 2026</a:t>
          </a:r>
        </a:p>
      </dsp:txBody>
      <dsp:txXfrm>
        <a:off x="214371" y="2254286"/>
        <a:ext cx="3128203" cy="872627"/>
      </dsp:txXfrm>
    </dsp:sp>
    <dsp:sp modelId="{5E6DDDCF-15C9-4978-99F6-FE9941E88012}">
      <dsp:nvSpPr>
        <dsp:cNvPr id="0" name=""/>
        <dsp:cNvSpPr/>
      </dsp:nvSpPr>
      <dsp:spPr>
        <a:xfrm>
          <a:off x="214371" y="1375114"/>
          <a:ext cx="3128203" cy="879171"/>
        </a:xfrm>
        <a:prstGeom prst="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61925" tIns="161925" rIns="161925" bIns="161925" numCol="1" spcCol="1270" anchor="ctr" anchorCtr="0">
          <a:noAutofit/>
        </a:bodyPr>
        <a:lstStyle/>
        <a:p>
          <a:pPr marL="0" lvl="0" indent="0" algn="l" defTabSz="755650">
            <a:lnSpc>
              <a:spcPct val="90000"/>
            </a:lnSpc>
            <a:spcBef>
              <a:spcPct val="0"/>
            </a:spcBef>
            <a:spcAft>
              <a:spcPct val="35000"/>
            </a:spcAft>
            <a:buNone/>
          </a:pPr>
          <a:r>
            <a:rPr lang="en-US" sz="1700" kern="1200">
              <a:latin typeface="Aptos Display" panose="02110004020202020204"/>
            </a:rPr>
            <a:t>Survey</a:t>
          </a:r>
          <a:r>
            <a:rPr lang="en-US" sz="1700" kern="1200"/>
            <a:t> Results and Interpretation</a:t>
          </a:r>
        </a:p>
      </dsp:txBody>
      <dsp:txXfrm>
        <a:off x="214371" y="1375114"/>
        <a:ext cx="3128203" cy="879171"/>
      </dsp:txXfrm>
    </dsp:sp>
    <dsp:sp modelId="{55CE8733-627E-47F7-9F40-125D616CD2FA}">
      <dsp:nvSpPr>
        <dsp:cNvPr id="0" name=""/>
        <dsp:cNvSpPr/>
      </dsp:nvSpPr>
      <dsp:spPr>
        <a:xfrm>
          <a:off x="1778473" y="3126913"/>
          <a:ext cx="0" cy="509032"/>
        </a:xfrm>
        <a:prstGeom prst="line">
          <a:avLst/>
        </a:pr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A9A9607-4A89-4D58-A453-8D676A614224}">
      <dsp:nvSpPr>
        <dsp:cNvPr id="0" name=""/>
        <dsp:cNvSpPr/>
      </dsp:nvSpPr>
      <dsp:spPr>
        <a:xfrm>
          <a:off x="1991759" y="4144979"/>
          <a:ext cx="3128203" cy="872627"/>
        </a:xfrm>
        <a:prstGeom prst="rect">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w="9525" cap="flat" cmpd="sng" algn="ctr">
          <a:solidFill>
            <a:schemeClr val="accent5">
              <a:hueOff val="-3311292"/>
              <a:satOff val="13270"/>
              <a:lumOff val="2876"/>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889000">
            <a:lnSpc>
              <a:spcPct val="90000"/>
            </a:lnSpc>
            <a:spcBef>
              <a:spcPct val="0"/>
            </a:spcBef>
            <a:spcAft>
              <a:spcPct val="35000"/>
            </a:spcAft>
            <a:buNone/>
            <a:defRPr b="1"/>
          </a:pPr>
          <a:r>
            <a:rPr lang="en-US" sz="2000" kern="1200"/>
            <a:t>15 Oct. 2026</a:t>
          </a:r>
        </a:p>
      </dsp:txBody>
      <dsp:txXfrm>
        <a:off x="1991759" y="4144979"/>
        <a:ext cx="3128203" cy="872627"/>
      </dsp:txXfrm>
    </dsp:sp>
    <dsp:sp modelId="{34397A8F-E4DB-4777-8B57-FB1FC4BD403D}">
      <dsp:nvSpPr>
        <dsp:cNvPr id="0" name=""/>
        <dsp:cNvSpPr/>
      </dsp:nvSpPr>
      <dsp:spPr>
        <a:xfrm>
          <a:off x="1991759" y="5017606"/>
          <a:ext cx="3128203" cy="879171"/>
        </a:xfrm>
        <a:prstGeom prst="rect">
          <a:avLst/>
        </a:prstGeom>
        <a:solidFill>
          <a:schemeClr val="accent5">
            <a:tint val="40000"/>
            <a:alpha val="90000"/>
            <a:hueOff val="-3580161"/>
            <a:satOff val="16084"/>
            <a:lumOff val="1106"/>
            <a:alphaOff val="0"/>
          </a:schemeClr>
        </a:solidFill>
        <a:ln w="9525" cap="flat" cmpd="sng" algn="ctr">
          <a:solidFill>
            <a:schemeClr val="accent5">
              <a:tint val="40000"/>
              <a:alpha val="90000"/>
              <a:hueOff val="-3580161"/>
              <a:satOff val="16084"/>
              <a:lumOff val="110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61925" tIns="161925" rIns="161925" bIns="161925" numCol="1" spcCol="1270" anchor="ctr" anchorCtr="0">
          <a:noAutofit/>
        </a:bodyPr>
        <a:lstStyle/>
        <a:p>
          <a:pPr marL="0" lvl="0" indent="0" algn="l" defTabSz="755650" rtl="0">
            <a:lnSpc>
              <a:spcPct val="90000"/>
            </a:lnSpc>
            <a:spcBef>
              <a:spcPct val="0"/>
            </a:spcBef>
            <a:spcAft>
              <a:spcPct val="35000"/>
            </a:spcAft>
            <a:buNone/>
          </a:pPr>
          <a:r>
            <a:rPr lang="en-US" sz="1700" b="1" kern="1200">
              <a:latin typeface="Aptos Display" panose="02110004020202020204"/>
            </a:rPr>
            <a:t> </a:t>
          </a:r>
          <a:r>
            <a:rPr lang="en-US" sz="1700" b="0" kern="1200">
              <a:latin typeface="Aptos Display" panose="02110004020202020204"/>
            </a:rPr>
            <a:t>PEARS User Dashboard</a:t>
          </a:r>
        </a:p>
      </dsp:txBody>
      <dsp:txXfrm>
        <a:off x="1991759" y="5017606"/>
        <a:ext cx="3128203" cy="879171"/>
      </dsp:txXfrm>
    </dsp:sp>
    <dsp:sp modelId="{00B5B724-D82F-4D0B-AAFD-53D45F7E6289}">
      <dsp:nvSpPr>
        <dsp:cNvPr id="0" name=""/>
        <dsp:cNvSpPr/>
      </dsp:nvSpPr>
      <dsp:spPr>
        <a:xfrm>
          <a:off x="3555861" y="3635946"/>
          <a:ext cx="0" cy="509032"/>
        </a:xfrm>
        <a:prstGeom prst="line">
          <a:avLst/>
        </a:prstGeom>
        <a:noFill/>
        <a:ln w="9525" cap="flat" cmpd="sng" algn="ctr">
          <a:solidFill>
            <a:schemeClr val="accent5">
              <a:hueOff val="-3311292"/>
              <a:satOff val="13270"/>
              <a:lumOff val="2876"/>
              <a:alphaOff val="0"/>
            </a:schemeClr>
          </a:solidFill>
          <a:prstDash val="solid"/>
        </a:ln>
        <a:effectLst/>
      </dsp:spPr>
      <dsp:style>
        <a:lnRef idx="1">
          <a:scrgbClr r="0" g="0" b="0"/>
        </a:lnRef>
        <a:fillRef idx="0">
          <a:scrgbClr r="0" g="0" b="0"/>
        </a:fillRef>
        <a:effectRef idx="0">
          <a:scrgbClr r="0" g="0" b="0"/>
        </a:effectRef>
        <a:fontRef idx="minor"/>
      </dsp:style>
    </dsp:sp>
    <dsp:sp modelId="{1998680E-3BDE-4CC6-AC9D-E58DC3CC7F52}">
      <dsp:nvSpPr>
        <dsp:cNvPr id="0" name=""/>
        <dsp:cNvSpPr/>
      </dsp:nvSpPr>
      <dsp:spPr>
        <a:xfrm rot="2700000">
          <a:off x="1721911" y="3579384"/>
          <a:ext cx="113124" cy="113124"/>
        </a:xfrm>
        <a:prstGeom prst="rect">
          <a:avLst/>
        </a:prstGeom>
        <a:gradFill rotWithShape="0">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w="6350">
          <a:noFill/>
        </a:ln>
        <a:effectLst/>
      </dsp:spPr>
      <dsp:style>
        <a:lnRef idx="0">
          <a:scrgbClr r="0" g="0" b="0"/>
        </a:lnRef>
        <a:fillRef idx="3">
          <a:scrgbClr r="0" g="0" b="0"/>
        </a:fillRef>
        <a:effectRef idx="2">
          <a:scrgbClr r="0" g="0" b="0"/>
        </a:effectRef>
        <a:fontRef idx="minor">
          <a:schemeClr val="lt1"/>
        </a:fontRef>
      </dsp:style>
    </dsp:sp>
    <dsp:sp modelId="{50FBB8FC-4298-4727-8FD8-335FB87D2A3C}">
      <dsp:nvSpPr>
        <dsp:cNvPr id="0" name=""/>
        <dsp:cNvSpPr/>
      </dsp:nvSpPr>
      <dsp:spPr>
        <a:xfrm rot="2700000">
          <a:off x="3499299" y="3579384"/>
          <a:ext cx="113124" cy="113124"/>
        </a:xfrm>
        <a:prstGeom prst="rect">
          <a:avLst/>
        </a:prstGeom>
        <a:gradFill rotWithShape="0">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w="6350">
          <a:noFill/>
        </a:ln>
        <a:effectLst/>
      </dsp:spPr>
      <dsp:style>
        <a:lnRef idx="0">
          <a:scrgbClr r="0" g="0" b="0"/>
        </a:lnRef>
        <a:fillRef idx="3">
          <a:scrgbClr r="0" g="0" b="0"/>
        </a:fillRef>
        <a:effectRef idx="2">
          <a:scrgbClr r="0" g="0" b="0"/>
        </a:effectRef>
        <a:fontRef idx="minor">
          <a:schemeClr val="lt1"/>
        </a:fontRef>
      </dsp:style>
    </dsp:sp>
    <dsp:sp modelId="{BCEB2BC3-B1F8-422B-AF76-B81C7AE2F56A}">
      <dsp:nvSpPr>
        <dsp:cNvPr id="0" name=""/>
        <dsp:cNvSpPr/>
      </dsp:nvSpPr>
      <dsp:spPr>
        <a:xfrm>
          <a:off x="3769147" y="2254286"/>
          <a:ext cx="3128203" cy="872627"/>
        </a:xfrm>
        <a:prstGeom prst="rect">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w="9525" cap="flat" cmpd="sng" algn="ctr">
          <a:solidFill>
            <a:schemeClr val="accent5">
              <a:hueOff val="-6622584"/>
              <a:satOff val="26541"/>
              <a:lumOff val="5752"/>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889000">
            <a:lnSpc>
              <a:spcPct val="90000"/>
            </a:lnSpc>
            <a:spcBef>
              <a:spcPct val="0"/>
            </a:spcBef>
            <a:spcAft>
              <a:spcPct val="35000"/>
            </a:spcAft>
            <a:buNone/>
            <a:defRPr b="1"/>
          </a:pPr>
          <a:r>
            <a:rPr lang="en-US" sz="2000" b="1" kern="1200">
              <a:latin typeface="Aptos Display" panose="02110004020202020204"/>
            </a:rPr>
            <a:t>12</a:t>
          </a:r>
          <a:r>
            <a:rPr lang="en-US" sz="2000" kern="1200"/>
            <a:t> Nov. 2026</a:t>
          </a:r>
        </a:p>
      </dsp:txBody>
      <dsp:txXfrm>
        <a:off x="3769147" y="2254286"/>
        <a:ext cx="3128203" cy="872627"/>
      </dsp:txXfrm>
    </dsp:sp>
    <dsp:sp modelId="{675B3C30-D1FE-4463-94C9-D588DC3EA772}">
      <dsp:nvSpPr>
        <dsp:cNvPr id="0" name=""/>
        <dsp:cNvSpPr/>
      </dsp:nvSpPr>
      <dsp:spPr>
        <a:xfrm>
          <a:off x="3769147" y="1375114"/>
          <a:ext cx="3128203" cy="879171"/>
        </a:xfrm>
        <a:prstGeom prst="rect">
          <a:avLst/>
        </a:prstGeom>
        <a:solidFill>
          <a:schemeClr val="accent5">
            <a:tint val="40000"/>
            <a:alpha val="90000"/>
            <a:hueOff val="-7160321"/>
            <a:satOff val="32169"/>
            <a:lumOff val="2211"/>
            <a:alphaOff val="0"/>
          </a:schemeClr>
        </a:solidFill>
        <a:ln w="9525" cap="flat" cmpd="sng" algn="ctr">
          <a:solidFill>
            <a:schemeClr val="accent5">
              <a:tint val="40000"/>
              <a:alpha val="90000"/>
              <a:hueOff val="-7160321"/>
              <a:satOff val="32169"/>
              <a:lumOff val="221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61925" tIns="161925" rIns="161925" bIns="161925" numCol="1" spcCol="1270" anchor="ctr" anchorCtr="0">
          <a:noAutofit/>
        </a:bodyPr>
        <a:lstStyle/>
        <a:p>
          <a:pPr marL="0" lvl="0" indent="0" algn="l" defTabSz="755650">
            <a:lnSpc>
              <a:spcPct val="90000"/>
            </a:lnSpc>
            <a:spcBef>
              <a:spcPct val="0"/>
            </a:spcBef>
            <a:spcAft>
              <a:spcPct val="35000"/>
            </a:spcAft>
            <a:buNone/>
          </a:pPr>
          <a:r>
            <a:rPr lang="en-US" sz="1700" kern="1200">
              <a:latin typeface="Aptos Display" panose="02110004020202020204"/>
            </a:rPr>
            <a:t>Year</a:t>
          </a:r>
          <a:r>
            <a:rPr lang="en-US" sz="1700" kern="1200"/>
            <a:t> End Reporting </a:t>
          </a:r>
        </a:p>
      </dsp:txBody>
      <dsp:txXfrm>
        <a:off x="3769147" y="1375114"/>
        <a:ext cx="3128203" cy="879171"/>
      </dsp:txXfrm>
    </dsp:sp>
    <dsp:sp modelId="{933F2C4C-72EB-422F-8141-B6D57B8623DA}">
      <dsp:nvSpPr>
        <dsp:cNvPr id="0" name=""/>
        <dsp:cNvSpPr/>
      </dsp:nvSpPr>
      <dsp:spPr>
        <a:xfrm>
          <a:off x="5333249" y="3126913"/>
          <a:ext cx="0" cy="509032"/>
        </a:xfrm>
        <a:prstGeom prst="line">
          <a:avLst/>
        </a:prstGeom>
        <a:noFill/>
        <a:ln w="9525" cap="flat" cmpd="sng" algn="ctr">
          <a:solidFill>
            <a:schemeClr val="accent5">
              <a:hueOff val="-6622584"/>
              <a:satOff val="26541"/>
              <a:lumOff val="5752"/>
              <a:alphaOff val="0"/>
            </a:schemeClr>
          </a:solidFill>
          <a:prstDash val="solid"/>
        </a:ln>
        <a:effectLst/>
      </dsp:spPr>
      <dsp:style>
        <a:lnRef idx="1">
          <a:scrgbClr r="0" g="0" b="0"/>
        </a:lnRef>
        <a:fillRef idx="0">
          <a:scrgbClr r="0" g="0" b="0"/>
        </a:fillRef>
        <a:effectRef idx="0">
          <a:scrgbClr r="0" g="0" b="0"/>
        </a:effectRef>
        <a:fontRef idx="minor"/>
      </dsp:style>
    </dsp:sp>
    <dsp:sp modelId="{8DD6A866-E506-4ED0-87CB-DE716CE6724E}">
      <dsp:nvSpPr>
        <dsp:cNvPr id="0" name=""/>
        <dsp:cNvSpPr/>
      </dsp:nvSpPr>
      <dsp:spPr>
        <a:xfrm>
          <a:off x="5546536" y="4144979"/>
          <a:ext cx="3128203" cy="872627"/>
        </a:xfrm>
        <a:prstGeom prst="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w="9525" cap="flat" cmpd="sng" algn="ctr">
          <a:solidFill>
            <a:schemeClr val="accent5">
              <a:hueOff val="-9933876"/>
              <a:satOff val="39811"/>
              <a:lumOff val="8628"/>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889000">
            <a:lnSpc>
              <a:spcPct val="90000"/>
            </a:lnSpc>
            <a:spcBef>
              <a:spcPct val="0"/>
            </a:spcBef>
            <a:spcAft>
              <a:spcPct val="35000"/>
            </a:spcAft>
            <a:buNone/>
            <a:defRPr b="1"/>
          </a:pPr>
          <a:r>
            <a:rPr lang="en-US" sz="2000" kern="1200"/>
            <a:t>17 Dec. 2026</a:t>
          </a:r>
        </a:p>
      </dsp:txBody>
      <dsp:txXfrm>
        <a:off x="5546536" y="4144979"/>
        <a:ext cx="3128203" cy="872627"/>
      </dsp:txXfrm>
    </dsp:sp>
    <dsp:sp modelId="{D34ACE8A-BAEB-4C8F-841F-DA8E1DB9C1CA}">
      <dsp:nvSpPr>
        <dsp:cNvPr id="0" name=""/>
        <dsp:cNvSpPr/>
      </dsp:nvSpPr>
      <dsp:spPr>
        <a:xfrm>
          <a:off x="5546536" y="5017606"/>
          <a:ext cx="3128203" cy="879171"/>
        </a:xfrm>
        <a:prstGeom prst="rect">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10740482"/>
              <a:satOff val="48253"/>
              <a:lumOff val="331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61925" tIns="161925" rIns="161925" bIns="161925" numCol="1" spcCol="1270" anchor="ctr" anchorCtr="0">
          <a:noAutofit/>
        </a:bodyPr>
        <a:lstStyle/>
        <a:p>
          <a:pPr marL="0" lvl="0" indent="0" algn="l" defTabSz="755650">
            <a:lnSpc>
              <a:spcPct val="90000"/>
            </a:lnSpc>
            <a:spcBef>
              <a:spcPct val="0"/>
            </a:spcBef>
            <a:spcAft>
              <a:spcPct val="35000"/>
            </a:spcAft>
            <a:buNone/>
          </a:pPr>
          <a:r>
            <a:rPr lang="en-US" sz="1700" kern="1200">
              <a:latin typeface="Aptos Display" panose="02110004020202020204"/>
            </a:rPr>
            <a:t>Topic</a:t>
          </a:r>
          <a:r>
            <a:rPr lang="en-US" sz="1700" kern="1200"/>
            <a:t> TBD</a:t>
          </a:r>
        </a:p>
      </dsp:txBody>
      <dsp:txXfrm>
        <a:off x="5546536" y="5017606"/>
        <a:ext cx="3128203" cy="879171"/>
      </dsp:txXfrm>
    </dsp:sp>
    <dsp:sp modelId="{67037B19-22F8-43D4-B549-7F2A59FC468C}">
      <dsp:nvSpPr>
        <dsp:cNvPr id="0" name=""/>
        <dsp:cNvSpPr/>
      </dsp:nvSpPr>
      <dsp:spPr>
        <a:xfrm>
          <a:off x="7110637" y="3635946"/>
          <a:ext cx="0" cy="509032"/>
        </a:xfrm>
        <a:prstGeom prst="line">
          <a:avLst/>
        </a:prstGeom>
        <a:noFill/>
        <a:ln w="9525" cap="flat" cmpd="sng" algn="ctr">
          <a:solidFill>
            <a:schemeClr val="accent5">
              <a:hueOff val="-9933876"/>
              <a:satOff val="39811"/>
              <a:lumOff val="8628"/>
              <a:alphaOff val="0"/>
            </a:schemeClr>
          </a:solidFill>
          <a:prstDash val="solid"/>
        </a:ln>
        <a:effectLst/>
      </dsp:spPr>
      <dsp:style>
        <a:lnRef idx="1">
          <a:scrgbClr r="0" g="0" b="0"/>
        </a:lnRef>
        <a:fillRef idx="0">
          <a:scrgbClr r="0" g="0" b="0"/>
        </a:fillRef>
        <a:effectRef idx="0">
          <a:scrgbClr r="0" g="0" b="0"/>
        </a:effectRef>
        <a:fontRef idx="minor"/>
      </dsp:style>
    </dsp:sp>
    <dsp:sp modelId="{E4E1A4CA-EC47-4698-BC3D-28FE0F2E164C}">
      <dsp:nvSpPr>
        <dsp:cNvPr id="0" name=""/>
        <dsp:cNvSpPr/>
      </dsp:nvSpPr>
      <dsp:spPr>
        <a:xfrm rot="2700000">
          <a:off x="5276687" y="3579384"/>
          <a:ext cx="113124" cy="113124"/>
        </a:xfrm>
        <a:prstGeom prst="rect">
          <a:avLst/>
        </a:prstGeom>
        <a:gradFill rotWithShape="0">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w="6350">
          <a:noFill/>
        </a:ln>
        <a:effectLst/>
      </dsp:spPr>
      <dsp:style>
        <a:lnRef idx="0">
          <a:scrgbClr r="0" g="0" b="0"/>
        </a:lnRef>
        <a:fillRef idx="3">
          <a:scrgbClr r="0" g="0" b="0"/>
        </a:fillRef>
        <a:effectRef idx="2">
          <a:scrgbClr r="0" g="0" b="0"/>
        </a:effectRef>
        <a:fontRef idx="minor">
          <a:schemeClr val="lt1"/>
        </a:fontRef>
      </dsp:style>
    </dsp:sp>
    <dsp:sp modelId="{7C20E06F-35D0-4C80-8AAF-AB0E75728457}">
      <dsp:nvSpPr>
        <dsp:cNvPr id="0" name=""/>
        <dsp:cNvSpPr/>
      </dsp:nvSpPr>
      <dsp:spPr>
        <a:xfrm rot="2700000">
          <a:off x="7054075" y="3579384"/>
          <a:ext cx="113124" cy="113124"/>
        </a:xfrm>
        <a:prstGeom prst="rect">
          <a:avLst/>
        </a:prstGeom>
        <a:gradFill rotWithShape="0">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w="6350">
          <a:noFill/>
        </a:ln>
        <a:effectLst/>
      </dsp:spPr>
      <dsp:style>
        <a:lnRef idx="0">
          <a:scrgbClr r="0" g="0" b="0"/>
        </a:lnRef>
        <a:fillRef idx="3">
          <a:scrgbClr r="0" g="0" b="0"/>
        </a:fillRef>
        <a:effectRef idx="2">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AE61EF-37FB-4398-9A11-3328531BC481}">
      <dsp:nvSpPr>
        <dsp:cNvPr id="0" name=""/>
        <dsp:cNvSpPr/>
      </dsp:nvSpPr>
      <dsp:spPr>
        <a:xfrm>
          <a:off x="0" y="119086"/>
          <a:ext cx="12954000" cy="1112304"/>
        </a:xfrm>
        <a:prstGeom prst="round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t>Trust Edge </a:t>
          </a:r>
          <a:r>
            <a:rPr lang="en-US" sz="2800" kern="1200" dirty="0"/>
            <a:t>– October 10/11</a:t>
          </a:r>
          <a:r>
            <a:rPr lang="en-US" sz="2800" kern="1200" baseline="30000" dirty="0"/>
            <a:t>th</a:t>
          </a:r>
          <a:endParaRPr lang="en-US" sz="2800" kern="1200" dirty="0"/>
        </a:p>
      </dsp:txBody>
      <dsp:txXfrm>
        <a:off x="54298" y="173384"/>
        <a:ext cx="12845404" cy="1003708"/>
      </dsp:txXfrm>
    </dsp:sp>
    <dsp:sp modelId="{D87A9957-69A3-45FC-96B7-33E37F7C0C2D}">
      <dsp:nvSpPr>
        <dsp:cNvPr id="0" name=""/>
        <dsp:cNvSpPr/>
      </dsp:nvSpPr>
      <dsp:spPr>
        <a:xfrm>
          <a:off x="0" y="1288839"/>
          <a:ext cx="12954000" cy="1112304"/>
        </a:xfrm>
        <a:prstGeom prst="roundRect">
          <a:avLst/>
        </a:prstGeom>
        <a:solidFill>
          <a:schemeClr val="tx1">
            <a:lumMod val="75000"/>
            <a:lumOff val="2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t>Fierce Conversations </a:t>
          </a:r>
          <a:r>
            <a:rPr lang="en-US" sz="2800" kern="1200" dirty="0"/>
            <a:t>(Foundations) – September 15, 22, 29 &amp; October 6</a:t>
          </a:r>
          <a:r>
            <a:rPr lang="en-US" sz="2800" kern="1200" baseline="30000" dirty="0"/>
            <a:t>th</a:t>
          </a:r>
          <a:r>
            <a:rPr lang="en-US" sz="2800" kern="1200" dirty="0"/>
            <a:t> (1:30-3:30 Zoom)</a:t>
          </a:r>
        </a:p>
      </dsp:txBody>
      <dsp:txXfrm>
        <a:off x="54298" y="1343137"/>
        <a:ext cx="12845404" cy="1003708"/>
      </dsp:txXfrm>
    </dsp:sp>
    <dsp:sp modelId="{B745C63C-E825-4DCE-A53D-2B8746C78269}">
      <dsp:nvSpPr>
        <dsp:cNvPr id="0" name=""/>
        <dsp:cNvSpPr/>
      </dsp:nvSpPr>
      <dsp:spPr>
        <a:xfrm>
          <a:off x="0" y="2504975"/>
          <a:ext cx="12954000" cy="1112304"/>
        </a:xfrm>
        <a:prstGeom prst="round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t>The 7 Habits of Highly Effective People </a:t>
          </a:r>
          <a:r>
            <a:rPr lang="en-US" sz="2800" kern="1200" dirty="0"/>
            <a:t>– October 7/8</a:t>
          </a:r>
          <a:r>
            <a:rPr lang="en-US" sz="2800" kern="1200" baseline="30000" dirty="0"/>
            <a:t>th</a:t>
          </a:r>
          <a:r>
            <a:rPr lang="en-US" sz="2800" kern="1200" dirty="0"/>
            <a:t> </a:t>
          </a:r>
        </a:p>
      </dsp:txBody>
      <dsp:txXfrm>
        <a:off x="54298" y="2559273"/>
        <a:ext cx="12845404" cy="1003708"/>
      </dsp:txXfrm>
    </dsp:sp>
    <dsp:sp modelId="{8083B6F9-4B09-413D-88BD-1616C6D676F4}">
      <dsp:nvSpPr>
        <dsp:cNvPr id="0" name=""/>
        <dsp:cNvSpPr/>
      </dsp:nvSpPr>
      <dsp:spPr>
        <a:xfrm>
          <a:off x="0" y="3697919"/>
          <a:ext cx="12954000" cy="1112304"/>
        </a:xfrm>
        <a:prstGeom prst="roundRect">
          <a:avLst/>
        </a:prstGeom>
        <a:solidFill>
          <a:schemeClr val="tx1">
            <a:lumMod val="75000"/>
            <a:lumOff val="2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a:t>Coaching for Supervision </a:t>
          </a:r>
          <a:r>
            <a:rPr lang="en-US" sz="2800" kern="1200"/>
            <a:t>– October 13/14</a:t>
          </a:r>
          <a:r>
            <a:rPr lang="en-US" sz="2800" kern="1200" baseline="30000"/>
            <a:t>th</a:t>
          </a:r>
          <a:endParaRPr lang="en-US" sz="2800" kern="1200" dirty="0"/>
        </a:p>
      </dsp:txBody>
      <dsp:txXfrm>
        <a:off x="54298" y="3752217"/>
        <a:ext cx="12845404" cy="1003708"/>
      </dsp:txXfrm>
    </dsp:sp>
    <dsp:sp modelId="{4AE5652D-B3DD-4BEB-984C-7FB87CF4CBC2}">
      <dsp:nvSpPr>
        <dsp:cNvPr id="0" name=""/>
        <dsp:cNvSpPr/>
      </dsp:nvSpPr>
      <dsp:spPr>
        <a:xfrm>
          <a:off x="0" y="4890864"/>
          <a:ext cx="12954000" cy="1112304"/>
        </a:xfrm>
        <a:prstGeom prst="round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a:t>Emotional Intelligence </a:t>
          </a:r>
          <a:r>
            <a:rPr lang="en-US" sz="2800" kern="1200"/>
            <a:t>– TBA, Sept/Oct F2F, monthly zoom, Mar/Apr F2F</a:t>
          </a:r>
          <a:endParaRPr lang="en-US" sz="2800" kern="1200" dirty="0"/>
        </a:p>
      </dsp:txBody>
      <dsp:txXfrm>
        <a:off x="54298" y="4945162"/>
        <a:ext cx="12845404" cy="1003708"/>
      </dsp:txXfrm>
    </dsp:sp>
    <dsp:sp modelId="{9D66F8A1-16C9-47E6-AF00-E01D3EAE039D}">
      <dsp:nvSpPr>
        <dsp:cNvPr id="0" name=""/>
        <dsp:cNvSpPr/>
      </dsp:nvSpPr>
      <dsp:spPr>
        <a:xfrm>
          <a:off x="0" y="6083808"/>
          <a:ext cx="12954000" cy="1112304"/>
        </a:xfrm>
        <a:prstGeom prst="roundRect">
          <a:avLst/>
        </a:prstGeom>
        <a:solidFill>
          <a:schemeClr val="tx1">
            <a:lumMod val="75000"/>
            <a:lumOff val="2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t>Coming in 2027 </a:t>
          </a:r>
          <a:r>
            <a:rPr lang="en-US" sz="2800" kern="1200" dirty="0"/>
            <a:t>– Perfecting Your Presentation Skills, Leading with Friction, Facilitation </a:t>
          </a:r>
        </a:p>
      </dsp:txBody>
      <dsp:txXfrm>
        <a:off x="54298" y="6138106"/>
        <a:ext cx="12845404" cy="10037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F6E73-A001-4B1C-B101-F516A57ED49B}">
      <dsp:nvSpPr>
        <dsp:cNvPr id="0" name=""/>
        <dsp:cNvSpPr/>
      </dsp:nvSpPr>
      <dsp:spPr>
        <a:xfrm>
          <a:off x="9922" y="1217544"/>
          <a:ext cx="4285537" cy="3199063"/>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95250" rIns="31750" bIns="31750" numCol="1" spcCol="1270" anchor="t" anchorCtr="0">
          <a:noAutofit/>
        </a:bodyPr>
        <a:lstStyle/>
        <a:p>
          <a:pPr marL="228600" lvl="1" indent="-228600" algn="l" defTabSz="1111250">
            <a:lnSpc>
              <a:spcPct val="90000"/>
            </a:lnSpc>
            <a:spcBef>
              <a:spcPct val="0"/>
            </a:spcBef>
            <a:spcAft>
              <a:spcPct val="15000"/>
            </a:spcAft>
            <a:buChar char="•"/>
          </a:pPr>
          <a:r>
            <a:rPr lang="en-US" sz="2500" kern="1200">
              <a:latin typeface="Calibri" panose="020F0502020204030204" pitchFamily="34" charset="0"/>
              <a:ea typeface="Calibri" panose="020F0502020204030204" pitchFamily="34" charset="0"/>
            </a:rPr>
            <a:t>Perceptions of community change</a:t>
          </a:r>
          <a:endParaRPr lang="en-US" sz="2500" kern="1200"/>
        </a:p>
        <a:p>
          <a:pPr marL="228600" lvl="1" indent="-228600" algn="l" defTabSz="1111250">
            <a:lnSpc>
              <a:spcPct val="90000"/>
            </a:lnSpc>
            <a:spcBef>
              <a:spcPct val="0"/>
            </a:spcBef>
            <a:spcAft>
              <a:spcPct val="15000"/>
            </a:spcAft>
            <a:buChar char="•"/>
          </a:pPr>
          <a:r>
            <a:rPr lang="en-US" sz="2500" kern="1200">
              <a:latin typeface="Calibri" panose="020F0502020204030204" pitchFamily="34" charset="0"/>
              <a:ea typeface="Calibri" panose="020F0502020204030204" pitchFamily="34" charset="0"/>
            </a:rPr>
            <a:t>Satisfaction with community services</a:t>
          </a:r>
        </a:p>
        <a:p>
          <a:pPr marL="228600" lvl="1" indent="-228600" algn="l" defTabSz="1111250">
            <a:lnSpc>
              <a:spcPct val="90000"/>
            </a:lnSpc>
            <a:spcBef>
              <a:spcPct val="0"/>
            </a:spcBef>
            <a:spcAft>
              <a:spcPct val="15000"/>
            </a:spcAft>
            <a:buChar char="•"/>
          </a:pPr>
          <a:r>
            <a:rPr lang="en-US" sz="2500" kern="1200">
              <a:latin typeface="Calibri" panose="020F0502020204030204" pitchFamily="34" charset="0"/>
              <a:ea typeface="Calibri" panose="020F0502020204030204" pitchFamily="34" charset="0"/>
            </a:rPr>
            <a:t>Attachment to community</a:t>
          </a:r>
        </a:p>
      </dsp:txBody>
      <dsp:txXfrm>
        <a:off x="84880" y="1292502"/>
        <a:ext cx="4135621" cy="3124105"/>
      </dsp:txXfrm>
    </dsp:sp>
    <dsp:sp modelId="{35FE39B7-3F1A-4FAC-A728-9A88B9C995FB}">
      <dsp:nvSpPr>
        <dsp:cNvPr id="0" name=""/>
        <dsp:cNvSpPr/>
      </dsp:nvSpPr>
      <dsp:spPr>
        <a:xfrm>
          <a:off x="9922" y="4416607"/>
          <a:ext cx="4285537" cy="1375597"/>
        </a:xfrm>
        <a:prstGeom prst="rect">
          <a:avLst/>
        </a:prstGeom>
        <a:solidFill>
          <a:srgbClr val="C00000"/>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0" rIns="48260" bIns="0" numCol="1" spcCol="1270" anchor="ctr" anchorCtr="0">
          <a:noAutofit/>
        </a:bodyPr>
        <a:lstStyle/>
        <a:p>
          <a:pPr marL="0" lvl="0" indent="0" algn="l" defTabSz="1689100">
            <a:lnSpc>
              <a:spcPct val="90000"/>
            </a:lnSpc>
            <a:spcBef>
              <a:spcPct val="0"/>
            </a:spcBef>
            <a:spcAft>
              <a:spcPct val="35000"/>
            </a:spcAft>
            <a:buNone/>
          </a:pPr>
          <a:r>
            <a:rPr lang="en-US" sz="3800" kern="1200"/>
            <a:t>Community</a:t>
          </a:r>
        </a:p>
      </dsp:txBody>
      <dsp:txXfrm>
        <a:off x="9922" y="4416607"/>
        <a:ext cx="3017984" cy="1375597"/>
      </dsp:txXfrm>
    </dsp:sp>
    <dsp:sp modelId="{C024AD90-9910-4D59-8B78-23488CEFDF97}">
      <dsp:nvSpPr>
        <dsp:cNvPr id="0" name=""/>
        <dsp:cNvSpPr/>
      </dsp:nvSpPr>
      <dsp:spPr>
        <a:xfrm>
          <a:off x="3149137" y="4635108"/>
          <a:ext cx="1499938" cy="1499938"/>
        </a:xfrm>
        <a:prstGeom prst="ellipse">
          <a:avLst/>
        </a:prstGeom>
        <a:blipFill rotWithShape="1">
          <a:blip xmlns:r="http://schemas.openxmlformats.org/officeDocument/2006/relationships" r:embed="rId1"/>
          <a:srcRect/>
          <a:stretch>
            <a:fillRect t="-17000" b="-17000"/>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45C843-EE78-4A00-B105-356F1B84A947}">
      <dsp:nvSpPr>
        <dsp:cNvPr id="0" name=""/>
        <dsp:cNvSpPr/>
      </dsp:nvSpPr>
      <dsp:spPr>
        <a:xfrm>
          <a:off x="5020675" y="1217544"/>
          <a:ext cx="4285537" cy="3199063"/>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95250" rIns="31750" bIns="31750" numCol="1" spcCol="1270" anchor="t" anchorCtr="0">
          <a:noAutofit/>
        </a:bodyPr>
        <a:lstStyle/>
        <a:p>
          <a:pPr marL="228600" lvl="1" indent="-228600" algn="l" defTabSz="1111250">
            <a:lnSpc>
              <a:spcPct val="90000"/>
            </a:lnSpc>
            <a:spcBef>
              <a:spcPct val="0"/>
            </a:spcBef>
            <a:spcAft>
              <a:spcPct val="15000"/>
            </a:spcAft>
            <a:buChar char="•"/>
          </a:pPr>
          <a:r>
            <a:rPr lang="en-US" sz="2500" kern="1200">
              <a:latin typeface="Calibri" panose="020F0502020204030204" pitchFamily="34" charset="0"/>
              <a:ea typeface="Calibri" panose="020F0502020204030204" pitchFamily="34" charset="0"/>
            </a:rPr>
            <a:t>Better or worse off compared to 5 years ago</a:t>
          </a:r>
          <a:endParaRPr lang="en-US" sz="2500" kern="1200"/>
        </a:p>
        <a:p>
          <a:pPr marL="228600" lvl="1" indent="-228600" algn="l" defTabSz="1111250">
            <a:lnSpc>
              <a:spcPct val="90000"/>
            </a:lnSpc>
            <a:spcBef>
              <a:spcPct val="0"/>
            </a:spcBef>
            <a:spcAft>
              <a:spcPct val="15000"/>
            </a:spcAft>
            <a:buChar char="•"/>
          </a:pPr>
          <a:r>
            <a:rPr lang="en-US" sz="2500" kern="1200">
              <a:latin typeface="Calibri" panose="020F0502020204030204" pitchFamily="34" charset="0"/>
              <a:ea typeface="Calibri" panose="020F0502020204030204" pitchFamily="34" charset="0"/>
            </a:rPr>
            <a:t>Will be better or worse off 10 years from now</a:t>
          </a:r>
        </a:p>
        <a:p>
          <a:pPr marL="228600" lvl="1" indent="-228600" algn="l" defTabSz="1111250">
            <a:lnSpc>
              <a:spcPct val="90000"/>
            </a:lnSpc>
            <a:spcBef>
              <a:spcPct val="0"/>
            </a:spcBef>
            <a:spcAft>
              <a:spcPct val="15000"/>
            </a:spcAft>
            <a:buChar char="•"/>
          </a:pPr>
          <a:r>
            <a:rPr lang="en-US" sz="2500" kern="1200">
              <a:latin typeface="Calibri" panose="020F0502020204030204" pitchFamily="34" charset="0"/>
              <a:ea typeface="Calibri" panose="020F0502020204030204" pitchFamily="34" charset="0"/>
            </a:rPr>
            <a:t>Feelings of powerlessness</a:t>
          </a:r>
        </a:p>
        <a:p>
          <a:pPr marL="228600" lvl="1" indent="-228600" algn="l" defTabSz="1111250">
            <a:lnSpc>
              <a:spcPct val="90000"/>
            </a:lnSpc>
            <a:spcBef>
              <a:spcPct val="0"/>
            </a:spcBef>
            <a:spcAft>
              <a:spcPct val="15000"/>
            </a:spcAft>
            <a:buChar char="•"/>
          </a:pPr>
          <a:r>
            <a:rPr lang="en-US" sz="2500" kern="1200">
              <a:latin typeface="Calibri" panose="020F0502020204030204" pitchFamily="34" charset="0"/>
              <a:ea typeface="Calibri" panose="020F0502020204030204" pitchFamily="34" charset="0"/>
            </a:rPr>
            <a:t>Satisfaction with job, religion, family, community, clean water, etc.</a:t>
          </a:r>
        </a:p>
      </dsp:txBody>
      <dsp:txXfrm>
        <a:off x="5095633" y="1292502"/>
        <a:ext cx="4135621" cy="3124105"/>
      </dsp:txXfrm>
    </dsp:sp>
    <dsp:sp modelId="{28D74615-E39F-4DC6-9F30-31BF1D2371B2}">
      <dsp:nvSpPr>
        <dsp:cNvPr id="0" name=""/>
        <dsp:cNvSpPr/>
      </dsp:nvSpPr>
      <dsp:spPr>
        <a:xfrm>
          <a:off x="5020675" y="4416607"/>
          <a:ext cx="4285537" cy="1375597"/>
        </a:xfrm>
        <a:prstGeom prst="rect">
          <a:avLst/>
        </a:prstGeom>
        <a:solidFill>
          <a:srgbClr val="C00000"/>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0" rIns="48260" bIns="0" numCol="1" spcCol="1270" anchor="ctr" anchorCtr="0">
          <a:noAutofit/>
        </a:bodyPr>
        <a:lstStyle/>
        <a:p>
          <a:pPr marL="0" lvl="0" indent="0" algn="l" defTabSz="1689100">
            <a:lnSpc>
              <a:spcPct val="90000"/>
            </a:lnSpc>
            <a:spcBef>
              <a:spcPct val="0"/>
            </a:spcBef>
            <a:spcAft>
              <a:spcPct val="35000"/>
            </a:spcAft>
            <a:buNone/>
          </a:pPr>
          <a:r>
            <a:rPr lang="en-US" sz="3800" kern="1200"/>
            <a:t>Well-Being</a:t>
          </a:r>
        </a:p>
      </dsp:txBody>
      <dsp:txXfrm>
        <a:off x="5020675" y="4416607"/>
        <a:ext cx="3017984" cy="1375597"/>
      </dsp:txXfrm>
    </dsp:sp>
    <dsp:sp modelId="{1421BED5-FFD2-414F-9DEE-21051E250028}">
      <dsp:nvSpPr>
        <dsp:cNvPr id="0" name=""/>
        <dsp:cNvSpPr/>
      </dsp:nvSpPr>
      <dsp:spPr>
        <a:xfrm>
          <a:off x="8159890" y="4635108"/>
          <a:ext cx="1499938" cy="1499938"/>
        </a:xfrm>
        <a:prstGeom prst="ellipse">
          <a:avLst/>
        </a:prstGeom>
        <a:blipFill rotWithShape="1">
          <a:blip xmlns:r="http://schemas.openxmlformats.org/officeDocument/2006/relationships" r:embed="rId2"/>
          <a:srcRect/>
          <a:stretch>
            <a:fillRect t="-17000" b="-17000"/>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7D6C87-F263-45CB-B1DC-8DE26898E0FB}">
      <dsp:nvSpPr>
        <dsp:cNvPr id="0" name=""/>
        <dsp:cNvSpPr/>
      </dsp:nvSpPr>
      <dsp:spPr>
        <a:xfrm>
          <a:off x="10031428" y="1217544"/>
          <a:ext cx="4285537" cy="3199063"/>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95250" rIns="31750" bIns="31750" numCol="1" spcCol="1270" anchor="t" anchorCtr="0">
          <a:noAutofit/>
        </a:bodyPr>
        <a:lstStyle/>
        <a:p>
          <a:pPr marL="228600" lvl="1" indent="-228600" algn="l" defTabSz="1111250">
            <a:lnSpc>
              <a:spcPct val="90000"/>
            </a:lnSpc>
            <a:spcBef>
              <a:spcPct val="0"/>
            </a:spcBef>
            <a:spcAft>
              <a:spcPct val="15000"/>
            </a:spcAft>
            <a:buChar char="•"/>
          </a:pPr>
          <a:r>
            <a:rPr lang="en-US" sz="2500" kern="1200">
              <a:latin typeface="Calibri" panose="020F0502020204030204" pitchFamily="34" charset="0"/>
              <a:ea typeface="Calibri" panose="020F0502020204030204" pitchFamily="34" charset="0"/>
            </a:rPr>
            <a:t>Age</a:t>
          </a:r>
          <a:endParaRPr lang="en-US" sz="2500" kern="1200"/>
        </a:p>
        <a:p>
          <a:pPr marL="228600" lvl="1" indent="-228600" algn="l" defTabSz="1111250">
            <a:lnSpc>
              <a:spcPct val="90000"/>
            </a:lnSpc>
            <a:spcBef>
              <a:spcPct val="0"/>
            </a:spcBef>
            <a:spcAft>
              <a:spcPct val="15000"/>
            </a:spcAft>
            <a:buChar char="•"/>
          </a:pPr>
          <a:r>
            <a:rPr lang="en-US" sz="2500" kern="1200">
              <a:latin typeface="Calibri" panose="020F0502020204030204" pitchFamily="34" charset="0"/>
              <a:ea typeface="Calibri" panose="020F0502020204030204" pitchFamily="34" charset="0"/>
            </a:rPr>
            <a:t>Marital status</a:t>
          </a:r>
          <a:endParaRPr lang="en-US" sz="2500" kern="1200"/>
        </a:p>
        <a:p>
          <a:pPr marL="228600" lvl="1" indent="-228600" algn="l" defTabSz="1111250">
            <a:lnSpc>
              <a:spcPct val="90000"/>
            </a:lnSpc>
            <a:spcBef>
              <a:spcPct val="0"/>
            </a:spcBef>
            <a:spcAft>
              <a:spcPct val="15000"/>
            </a:spcAft>
            <a:buChar char="•"/>
          </a:pPr>
          <a:r>
            <a:rPr lang="en-US" sz="2500" kern="1200">
              <a:latin typeface="Calibri" panose="020F0502020204030204" pitchFamily="34" charset="0"/>
              <a:ea typeface="Calibri" panose="020F0502020204030204" pitchFamily="34" charset="0"/>
            </a:rPr>
            <a:t>Community size</a:t>
          </a:r>
          <a:endParaRPr lang="en-US" sz="2500" kern="1200"/>
        </a:p>
        <a:p>
          <a:pPr marL="228600" lvl="1" indent="-228600" algn="l" defTabSz="1111250">
            <a:lnSpc>
              <a:spcPct val="90000"/>
            </a:lnSpc>
            <a:spcBef>
              <a:spcPct val="0"/>
            </a:spcBef>
            <a:spcAft>
              <a:spcPct val="15000"/>
            </a:spcAft>
            <a:buChar char="•"/>
          </a:pPr>
          <a:r>
            <a:rPr lang="en-US" sz="2500" kern="1200">
              <a:latin typeface="Calibri" panose="020F0502020204030204" pitchFamily="34" charset="0"/>
              <a:ea typeface="Calibri" panose="020F0502020204030204" pitchFamily="34" charset="0"/>
            </a:rPr>
            <a:t>Years lived in community</a:t>
          </a:r>
          <a:endParaRPr lang="en-US" sz="2500" kern="1200"/>
        </a:p>
        <a:p>
          <a:pPr marL="228600" lvl="1" indent="-228600" algn="l" defTabSz="1111250">
            <a:lnSpc>
              <a:spcPct val="90000"/>
            </a:lnSpc>
            <a:spcBef>
              <a:spcPct val="0"/>
            </a:spcBef>
            <a:spcAft>
              <a:spcPct val="15000"/>
            </a:spcAft>
            <a:buChar char="•"/>
          </a:pPr>
          <a:r>
            <a:rPr lang="en-US" sz="2500" kern="1200">
              <a:latin typeface="Calibri" panose="020F0502020204030204" pitchFamily="34" charset="0"/>
              <a:ea typeface="Calibri" panose="020F0502020204030204" pitchFamily="34" charset="0"/>
            </a:rPr>
            <a:t>Employment status</a:t>
          </a:r>
          <a:endParaRPr lang="en-US" sz="2500" kern="1200"/>
        </a:p>
        <a:p>
          <a:pPr marL="228600" lvl="1" indent="-228600" algn="l" defTabSz="1111250">
            <a:lnSpc>
              <a:spcPct val="90000"/>
            </a:lnSpc>
            <a:spcBef>
              <a:spcPct val="0"/>
            </a:spcBef>
            <a:spcAft>
              <a:spcPct val="15000"/>
            </a:spcAft>
            <a:buChar char="•"/>
          </a:pPr>
          <a:r>
            <a:rPr lang="en-US" sz="2500" kern="1200">
              <a:latin typeface="Calibri" panose="020F0502020204030204" pitchFamily="34" charset="0"/>
              <a:ea typeface="Calibri" panose="020F0502020204030204" pitchFamily="34" charset="0"/>
            </a:rPr>
            <a:t>Spouse/Partner employment status</a:t>
          </a:r>
        </a:p>
      </dsp:txBody>
      <dsp:txXfrm>
        <a:off x="10106386" y="1292502"/>
        <a:ext cx="4135621" cy="3124105"/>
      </dsp:txXfrm>
    </dsp:sp>
    <dsp:sp modelId="{D2F74B97-DAF8-4F0E-B574-9D5B6F730DB6}">
      <dsp:nvSpPr>
        <dsp:cNvPr id="0" name=""/>
        <dsp:cNvSpPr/>
      </dsp:nvSpPr>
      <dsp:spPr>
        <a:xfrm>
          <a:off x="10031428" y="4416607"/>
          <a:ext cx="4285537" cy="1375597"/>
        </a:xfrm>
        <a:prstGeom prst="rect">
          <a:avLst/>
        </a:prstGeom>
        <a:solidFill>
          <a:srgbClr val="C00000"/>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0" rIns="48260" bIns="0" numCol="1" spcCol="1270" anchor="ctr" anchorCtr="0">
          <a:noAutofit/>
        </a:bodyPr>
        <a:lstStyle/>
        <a:p>
          <a:pPr marL="0" lvl="0" indent="0" algn="l" defTabSz="1689100">
            <a:lnSpc>
              <a:spcPct val="90000"/>
            </a:lnSpc>
            <a:spcBef>
              <a:spcPct val="0"/>
            </a:spcBef>
            <a:spcAft>
              <a:spcPct val="35000"/>
            </a:spcAft>
            <a:buNone/>
          </a:pPr>
          <a:r>
            <a:rPr lang="en-US" sz="3800" kern="1200"/>
            <a:t>Demographics</a:t>
          </a:r>
        </a:p>
      </dsp:txBody>
      <dsp:txXfrm>
        <a:off x="10031428" y="4416607"/>
        <a:ext cx="3017984" cy="1375597"/>
      </dsp:txXfrm>
    </dsp:sp>
    <dsp:sp modelId="{167B0F5A-9B53-41A3-981B-91D6FD1994BF}">
      <dsp:nvSpPr>
        <dsp:cNvPr id="0" name=""/>
        <dsp:cNvSpPr/>
      </dsp:nvSpPr>
      <dsp:spPr>
        <a:xfrm>
          <a:off x="13170643" y="4635108"/>
          <a:ext cx="1499938" cy="1499938"/>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17000" b="-17000"/>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BB1ECD-62DD-4D57-9356-0EA16D9B5A21}">
      <dsp:nvSpPr>
        <dsp:cNvPr id="0" name=""/>
        <dsp:cNvSpPr/>
      </dsp:nvSpPr>
      <dsp:spPr>
        <a:xfrm rot="5400000">
          <a:off x="6477632" y="-2563393"/>
          <a:ext cx="1235221" cy="6677875"/>
        </a:xfrm>
        <a:prstGeom prst="round2SameRect">
          <a:avLst/>
        </a:prstGeom>
        <a:solidFill>
          <a:schemeClr val="bg2">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a:latin typeface="Liberator Medium" panose="020B0604020202020204" pitchFamily="50" charset="0"/>
            </a:rPr>
            <a:t>Trust and confidence in institutions</a:t>
          </a:r>
        </a:p>
        <a:p>
          <a:pPr marL="228600" lvl="1" indent="-228600" algn="l" defTabSz="889000">
            <a:lnSpc>
              <a:spcPct val="90000"/>
            </a:lnSpc>
            <a:spcBef>
              <a:spcPct val="0"/>
            </a:spcBef>
            <a:spcAft>
              <a:spcPct val="15000"/>
            </a:spcAft>
            <a:buChar char="•"/>
          </a:pPr>
          <a:r>
            <a:rPr lang="en-US" sz="2000" kern="1200">
              <a:latin typeface="Liberator Medium" panose="020B0604020202020204" pitchFamily="50" charset="0"/>
            </a:rPr>
            <a:t>Impacts of the pandemic</a:t>
          </a:r>
        </a:p>
      </dsp:txBody>
      <dsp:txXfrm rot="-5400000">
        <a:off x="3756306" y="218232"/>
        <a:ext cx="6617576" cy="1114623"/>
      </dsp:txXfrm>
    </dsp:sp>
    <dsp:sp modelId="{BF0F1524-ED05-4E75-A31D-4978085DACE0}">
      <dsp:nvSpPr>
        <dsp:cNvPr id="0" name=""/>
        <dsp:cNvSpPr/>
      </dsp:nvSpPr>
      <dsp:spPr>
        <a:xfrm>
          <a:off x="0" y="3531"/>
          <a:ext cx="3756305" cy="1544026"/>
        </a:xfrm>
        <a:prstGeom prst="round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1460" tIns="125730" rIns="251460" bIns="125730" numCol="1" spcCol="1270" anchor="ctr" anchorCtr="0">
          <a:noAutofit/>
        </a:bodyPr>
        <a:lstStyle/>
        <a:p>
          <a:pPr marL="0" lvl="0" indent="0" algn="ctr" defTabSz="2933700">
            <a:lnSpc>
              <a:spcPct val="90000"/>
            </a:lnSpc>
            <a:spcBef>
              <a:spcPct val="0"/>
            </a:spcBef>
            <a:spcAft>
              <a:spcPct val="35000"/>
            </a:spcAft>
            <a:buNone/>
          </a:pPr>
          <a:r>
            <a:rPr lang="en-US" sz="6600" b="1" kern="1200">
              <a:latin typeface="Liberator Medium" panose="020B0604020202020204" pitchFamily="50" charset="0"/>
            </a:rPr>
            <a:t>2021</a:t>
          </a:r>
        </a:p>
      </dsp:txBody>
      <dsp:txXfrm>
        <a:off x="75373" y="78904"/>
        <a:ext cx="3605559" cy="1393280"/>
      </dsp:txXfrm>
    </dsp:sp>
    <dsp:sp modelId="{EEB357B4-36E1-460F-B505-CB9312B10BFE}">
      <dsp:nvSpPr>
        <dsp:cNvPr id="0" name=""/>
        <dsp:cNvSpPr/>
      </dsp:nvSpPr>
      <dsp:spPr>
        <a:xfrm rot="5400000">
          <a:off x="6477632" y="-942165"/>
          <a:ext cx="1235221" cy="6677875"/>
        </a:xfrm>
        <a:prstGeom prst="round2SameRect">
          <a:avLst/>
        </a:prstGeom>
        <a:solidFill>
          <a:schemeClr val="bg2">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a:latin typeface="Liberator Medium" panose="020B0604020202020204" pitchFamily="50" charset="0"/>
            </a:rPr>
            <a:t>Natural resource management (e.g., water)</a:t>
          </a:r>
        </a:p>
        <a:p>
          <a:pPr marL="228600" lvl="1" indent="-228600" algn="l" defTabSz="889000">
            <a:lnSpc>
              <a:spcPct val="90000"/>
            </a:lnSpc>
            <a:spcBef>
              <a:spcPct val="0"/>
            </a:spcBef>
            <a:spcAft>
              <a:spcPct val="15000"/>
            </a:spcAft>
            <a:buChar char="•"/>
          </a:pPr>
          <a:r>
            <a:rPr lang="en-US" sz="2000" kern="1200">
              <a:latin typeface="Liberator Medium" panose="020B0604020202020204" pitchFamily="50" charset="0"/>
            </a:rPr>
            <a:t>Leadership and volunteering in communities</a:t>
          </a:r>
        </a:p>
        <a:p>
          <a:pPr marL="228600" lvl="1" indent="-228600" algn="l" defTabSz="889000">
            <a:lnSpc>
              <a:spcPct val="90000"/>
            </a:lnSpc>
            <a:spcBef>
              <a:spcPct val="0"/>
            </a:spcBef>
            <a:spcAft>
              <a:spcPct val="15000"/>
            </a:spcAft>
            <a:buChar char="•"/>
          </a:pPr>
          <a:r>
            <a:rPr lang="en-US" sz="2000" kern="1200">
              <a:latin typeface="Liberator Medium" panose="020B0604020202020204" pitchFamily="50" charset="0"/>
            </a:rPr>
            <a:t>Workplace and economy</a:t>
          </a:r>
          <a:endParaRPr lang="en-US" sz="2000" kern="1200">
            <a:latin typeface="Liberator Medium" panose="020B0604020202020204" pitchFamily="50" charset="0"/>
            <a:cs typeface="Calibri" panose="020F0502020204030204"/>
          </a:endParaRPr>
        </a:p>
      </dsp:txBody>
      <dsp:txXfrm rot="-5400000">
        <a:off x="3756306" y="1839460"/>
        <a:ext cx="6617576" cy="1114623"/>
      </dsp:txXfrm>
    </dsp:sp>
    <dsp:sp modelId="{7F1B15EC-3D17-4C45-B26A-DA2D7676AD65}">
      <dsp:nvSpPr>
        <dsp:cNvPr id="0" name=""/>
        <dsp:cNvSpPr/>
      </dsp:nvSpPr>
      <dsp:spPr>
        <a:xfrm>
          <a:off x="0" y="1624759"/>
          <a:ext cx="3756305" cy="1544026"/>
        </a:xfrm>
        <a:prstGeom prst="round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1460" tIns="125730" rIns="251460" bIns="125730" numCol="1" spcCol="1270" anchor="ctr" anchorCtr="0">
          <a:noAutofit/>
        </a:bodyPr>
        <a:lstStyle/>
        <a:p>
          <a:pPr marL="0" lvl="0" indent="0" algn="ctr" defTabSz="2933700">
            <a:lnSpc>
              <a:spcPct val="90000"/>
            </a:lnSpc>
            <a:spcBef>
              <a:spcPct val="0"/>
            </a:spcBef>
            <a:spcAft>
              <a:spcPct val="35000"/>
            </a:spcAft>
            <a:buNone/>
          </a:pPr>
          <a:r>
            <a:rPr lang="en-US" sz="6600" b="1" kern="1200">
              <a:latin typeface="Liberator Medium" panose="020B0604020202020204" pitchFamily="50" charset="0"/>
            </a:rPr>
            <a:t>2022</a:t>
          </a:r>
        </a:p>
      </dsp:txBody>
      <dsp:txXfrm>
        <a:off x="75373" y="1700132"/>
        <a:ext cx="3605559" cy="1393280"/>
      </dsp:txXfrm>
    </dsp:sp>
    <dsp:sp modelId="{8222BA6D-35B8-4803-B93E-19654C0C735D}">
      <dsp:nvSpPr>
        <dsp:cNvPr id="0" name=""/>
        <dsp:cNvSpPr/>
      </dsp:nvSpPr>
      <dsp:spPr>
        <a:xfrm rot="5400000">
          <a:off x="6477632" y="679063"/>
          <a:ext cx="1235221" cy="6677875"/>
        </a:xfrm>
        <a:prstGeom prst="round2SameRect">
          <a:avLst/>
        </a:prstGeom>
        <a:solidFill>
          <a:schemeClr val="bg2">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a:latin typeface="Liberator Medium" panose="020B0604020202020204" pitchFamily="50" charset="0"/>
              <a:cs typeface="Calibri" panose="020F0502020204030204"/>
            </a:rPr>
            <a:t>Civil discourse</a:t>
          </a:r>
          <a:endParaRPr lang="en-US" sz="2000" kern="1200">
            <a:latin typeface="Liberator Medium" panose="020B0604020202020204" pitchFamily="50" charset="0"/>
          </a:endParaRPr>
        </a:p>
        <a:p>
          <a:pPr marL="228600" lvl="1" indent="-228600" algn="l" defTabSz="889000">
            <a:lnSpc>
              <a:spcPct val="90000"/>
            </a:lnSpc>
            <a:spcBef>
              <a:spcPct val="0"/>
            </a:spcBef>
            <a:spcAft>
              <a:spcPct val="15000"/>
            </a:spcAft>
            <a:buChar char="•"/>
          </a:pPr>
          <a:r>
            <a:rPr lang="en-US" sz="2000" kern="1200">
              <a:latin typeface="Liberator Medium" panose="020B0604020202020204" pitchFamily="50" charset="0"/>
              <a:cs typeface="Calibri" panose="020F0502020204030204"/>
            </a:rPr>
            <a:t>Childcare</a:t>
          </a:r>
        </a:p>
        <a:p>
          <a:pPr marL="228600" lvl="1" indent="-228600" algn="l" defTabSz="889000">
            <a:lnSpc>
              <a:spcPct val="90000"/>
            </a:lnSpc>
            <a:spcBef>
              <a:spcPct val="0"/>
            </a:spcBef>
            <a:spcAft>
              <a:spcPct val="15000"/>
            </a:spcAft>
            <a:buChar char="•"/>
          </a:pPr>
          <a:r>
            <a:rPr lang="en-US" sz="2000" kern="1200">
              <a:latin typeface="Liberator Medium" panose="020B0604020202020204" pitchFamily="50" charset="0"/>
              <a:cs typeface="Calibri" panose="020F0502020204030204"/>
            </a:rPr>
            <a:t>Farm Bill</a:t>
          </a:r>
        </a:p>
      </dsp:txBody>
      <dsp:txXfrm rot="-5400000">
        <a:off x="3756306" y="3460689"/>
        <a:ext cx="6617576" cy="1114623"/>
      </dsp:txXfrm>
    </dsp:sp>
    <dsp:sp modelId="{18C10170-77A8-4944-996E-32BB14ABBD1A}">
      <dsp:nvSpPr>
        <dsp:cNvPr id="0" name=""/>
        <dsp:cNvSpPr/>
      </dsp:nvSpPr>
      <dsp:spPr>
        <a:xfrm>
          <a:off x="0" y="3245987"/>
          <a:ext cx="3756305" cy="1544026"/>
        </a:xfrm>
        <a:prstGeom prst="round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1460" tIns="125730" rIns="251460" bIns="125730" numCol="1" spcCol="1270" anchor="ctr" anchorCtr="0">
          <a:noAutofit/>
        </a:bodyPr>
        <a:lstStyle/>
        <a:p>
          <a:pPr marL="0" lvl="0" indent="0" algn="ctr" defTabSz="2933700">
            <a:lnSpc>
              <a:spcPct val="90000"/>
            </a:lnSpc>
            <a:spcBef>
              <a:spcPct val="0"/>
            </a:spcBef>
            <a:spcAft>
              <a:spcPct val="35000"/>
            </a:spcAft>
            <a:buNone/>
          </a:pPr>
          <a:r>
            <a:rPr lang="en-US" sz="6600" b="1" kern="1200">
              <a:latin typeface="Liberator Medium" panose="020B0604020202020204" pitchFamily="50" charset="0"/>
            </a:rPr>
            <a:t>2023</a:t>
          </a:r>
        </a:p>
      </dsp:txBody>
      <dsp:txXfrm>
        <a:off x="75373" y="3321360"/>
        <a:ext cx="3605559" cy="1393280"/>
      </dsp:txXfrm>
    </dsp:sp>
    <dsp:sp modelId="{E8955F61-0959-4B96-A1DF-E72569BF2E6C}">
      <dsp:nvSpPr>
        <dsp:cNvPr id="0" name=""/>
        <dsp:cNvSpPr/>
      </dsp:nvSpPr>
      <dsp:spPr>
        <a:xfrm rot="5400000">
          <a:off x="6477632" y="2300291"/>
          <a:ext cx="1235221" cy="6677875"/>
        </a:xfrm>
        <a:prstGeom prst="round2SameRect">
          <a:avLst/>
        </a:prstGeom>
        <a:solidFill>
          <a:schemeClr val="bg2">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a:latin typeface="Liberator Medium" panose="020B0604020202020204" pitchFamily="50" charset="0"/>
              <a:cs typeface="Calibri" panose="020F0502020204030204"/>
            </a:rPr>
            <a:t>Civil discourse</a:t>
          </a:r>
          <a:endParaRPr lang="en-US" sz="2000" kern="1200">
            <a:latin typeface="Liberator Medium" panose="020B0604020202020204" pitchFamily="50" charset="0"/>
          </a:endParaRPr>
        </a:p>
        <a:p>
          <a:pPr marL="228600" lvl="1" indent="-228600" algn="l" defTabSz="889000">
            <a:lnSpc>
              <a:spcPct val="90000"/>
            </a:lnSpc>
            <a:spcBef>
              <a:spcPct val="0"/>
            </a:spcBef>
            <a:spcAft>
              <a:spcPct val="15000"/>
            </a:spcAft>
            <a:buChar char="•"/>
          </a:pPr>
          <a:r>
            <a:rPr lang="en-US" sz="2000" kern="1200">
              <a:latin typeface="Liberator Medium" panose="020B0604020202020204" pitchFamily="50" charset="0"/>
              <a:cs typeface="Calibri" panose="020F0502020204030204"/>
            </a:rPr>
            <a:t>Economy and trade</a:t>
          </a:r>
        </a:p>
        <a:p>
          <a:pPr marL="228600" lvl="1" indent="-228600" algn="l" defTabSz="889000">
            <a:lnSpc>
              <a:spcPct val="90000"/>
            </a:lnSpc>
            <a:spcBef>
              <a:spcPct val="0"/>
            </a:spcBef>
            <a:spcAft>
              <a:spcPct val="15000"/>
            </a:spcAft>
            <a:buChar char="•"/>
          </a:pPr>
          <a:r>
            <a:rPr lang="en-US" sz="2000" kern="1200">
              <a:latin typeface="Liberator Medium" panose="020B0604020202020204" pitchFamily="50" charset="0"/>
              <a:cs typeface="Calibri" panose="020F0502020204030204"/>
            </a:rPr>
            <a:t>Artificial intelligence</a:t>
          </a:r>
        </a:p>
        <a:p>
          <a:pPr marL="228600" lvl="1" indent="-228600" algn="l" defTabSz="889000">
            <a:lnSpc>
              <a:spcPct val="90000"/>
            </a:lnSpc>
            <a:spcBef>
              <a:spcPct val="0"/>
            </a:spcBef>
            <a:spcAft>
              <a:spcPct val="15000"/>
            </a:spcAft>
            <a:buChar char="•"/>
          </a:pPr>
          <a:r>
            <a:rPr lang="en-US" sz="2000" kern="1200">
              <a:latin typeface="Liberator Medium" panose="020B0604020202020204" pitchFamily="50" charset="0"/>
              <a:cs typeface="Calibri" panose="020F0502020204030204"/>
            </a:rPr>
            <a:t>Housing</a:t>
          </a:r>
        </a:p>
      </dsp:txBody>
      <dsp:txXfrm rot="-5400000">
        <a:off x="3756306" y="5081917"/>
        <a:ext cx="6617576" cy="1114623"/>
      </dsp:txXfrm>
    </dsp:sp>
    <dsp:sp modelId="{B85B088B-FEFA-4E88-80FD-9A36E12DD820}">
      <dsp:nvSpPr>
        <dsp:cNvPr id="0" name=""/>
        <dsp:cNvSpPr/>
      </dsp:nvSpPr>
      <dsp:spPr>
        <a:xfrm>
          <a:off x="0" y="4867215"/>
          <a:ext cx="3756305" cy="1544026"/>
        </a:xfrm>
        <a:prstGeom prst="round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1460" tIns="125730" rIns="251460" bIns="125730" numCol="1" spcCol="1270" anchor="ctr" anchorCtr="0">
          <a:noAutofit/>
        </a:bodyPr>
        <a:lstStyle/>
        <a:p>
          <a:pPr marL="0" lvl="0" indent="0" algn="ctr" defTabSz="2933700">
            <a:lnSpc>
              <a:spcPct val="90000"/>
            </a:lnSpc>
            <a:spcBef>
              <a:spcPct val="0"/>
            </a:spcBef>
            <a:spcAft>
              <a:spcPct val="35000"/>
            </a:spcAft>
            <a:buNone/>
          </a:pPr>
          <a:r>
            <a:rPr lang="en-US" sz="6600" b="1" kern="1200">
              <a:latin typeface="Liberator Medium" panose="020B0604020202020204" pitchFamily="50" charset="0"/>
            </a:rPr>
            <a:t>2024</a:t>
          </a:r>
        </a:p>
      </dsp:txBody>
      <dsp:txXfrm>
        <a:off x="75373" y="4942588"/>
        <a:ext cx="3605559" cy="1393280"/>
      </dsp:txXfrm>
    </dsp:sp>
    <dsp:sp modelId="{DD67E57F-7E9A-4A31-865B-4C8DF24AFA41}">
      <dsp:nvSpPr>
        <dsp:cNvPr id="0" name=""/>
        <dsp:cNvSpPr/>
      </dsp:nvSpPr>
      <dsp:spPr>
        <a:xfrm rot="5400000">
          <a:off x="6477632" y="3921519"/>
          <a:ext cx="1235221" cy="6677875"/>
        </a:xfrm>
        <a:prstGeom prst="round2SameRect">
          <a:avLst/>
        </a:prstGeom>
        <a:solidFill>
          <a:schemeClr val="bg2">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a:latin typeface="Liberator Medium" panose="020B0604020202020204" pitchFamily="50" charset="0"/>
            </a:rPr>
            <a:t>Energy resources and agriculture</a:t>
          </a:r>
        </a:p>
        <a:p>
          <a:pPr marL="228600" lvl="1" indent="-228600" algn="l" defTabSz="889000">
            <a:lnSpc>
              <a:spcPct val="90000"/>
            </a:lnSpc>
            <a:spcBef>
              <a:spcPct val="0"/>
            </a:spcBef>
            <a:spcAft>
              <a:spcPct val="15000"/>
            </a:spcAft>
            <a:buChar char="•"/>
          </a:pPr>
          <a:r>
            <a:rPr lang="en-US" sz="2000" kern="1200">
              <a:latin typeface="Liberator Medium" panose="020B0604020202020204" pitchFamily="50" charset="0"/>
            </a:rPr>
            <a:t>Biosecurity and bioeconomy</a:t>
          </a:r>
        </a:p>
        <a:p>
          <a:pPr marL="228600" lvl="1" indent="-228600" algn="l" defTabSz="889000">
            <a:lnSpc>
              <a:spcPct val="90000"/>
            </a:lnSpc>
            <a:spcBef>
              <a:spcPct val="0"/>
            </a:spcBef>
            <a:spcAft>
              <a:spcPct val="15000"/>
            </a:spcAft>
            <a:buChar char="•"/>
          </a:pPr>
          <a:r>
            <a:rPr lang="en-US" sz="2000" kern="1200">
              <a:latin typeface="Liberator Medium" panose="020B0604020202020204" pitchFamily="50" charset="0"/>
            </a:rPr>
            <a:t>Trust in institutions</a:t>
          </a:r>
        </a:p>
        <a:p>
          <a:pPr marL="228600" lvl="1" indent="-228600" algn="l" defTabSz="889000">
            <a:lnSpc>
              <a:spcPct val="90000"/>
            </a:lnSpc>
            <a:spcBef>
              <a:spcPct val="0"/>
            </a:spcBef>
            <a:spcAft>
              <a:spcPct val="15000"/>
            </a:spcAft>
            <a:buChar char="•"/>
          </a:pPr>
          <a:r>
            <a:rPr lang="en-US" sz="2000" kern="1200">
              <a:latin typeface="Liberator Medium" panose="020B0604020202020204" pitchFamily="50" charset="0"/>
            </a:rPr>
            <a:t>Algorithms</a:t>
          </a:r>
        </a:p>
      </dsp:txBody>
      <dsp:txXfrm rot="-5400000">
        <a:off x="3756306" y="6703145"/>
        <a:ext cx="6617576" cy="1114623"/>
      </dsp:txXfrm>
    </dsp:sp>
    <dsp:sp modelId="{AF6DF454-7B22-49EE-8BCE-3503E15830BB}">
      <dsp:nvSpPr>
        <dsp:cNvPr id="0" name=""/>
        <dsp:cNvSpPr/>
      </dsp:nvSpPr>
      <dsp:spPr>
        <a:xfrm>
          <a:off x="0" y="6488443"/>
          <a:ext cx="3756305" cy="1544026"/>
        </a:xfrm>
        <a:prstGeom prst="round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1460" tIns="125730" rIns="251460" bIns="125730" numCol="1" spcCol="1270" anchor="ctr" anchorCtr="0">
          <a:noAutofit/>
        </a:bodyPr>
        <a:lstStyle/>
        <a:p>
          <a:pPr marL="0" lvl="0" indent="0" algn="ctr" defTabSz="2933700">
            <a:lnSpc>
              <a:spcPct val="90000"/>
            </a:lnSpc>
            <a:spcBef>
              <a:spcPct val="0"/>
            </a:spcBef>
            <a:spcAft>
              <a:spcPct val="35000"/>
            </a:spcAft>
            <a:buNone/>
          </a:pPr>
          <a:r>
            <a:rPr lang="en-US" sz="6600" b="1" kern="1200">
              <a:latin typeface="Liberator Medium" panose="020B0604020202020204" pitchFamily="50" charset="0"/>
            </a:rPr>
            <a:t>2025</a:t>
          </a:r>
        </a:p>
      </dsp:txBody>
      <dsp:txXfrm>
        <a:off x="75373" y="6563816"/>
        <a:ext cx="3605559" cy="1393280"/>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7/3/layout/HorizontalLabelsTimeline">
  <dgm:title val="Horizontal Labels Timeline"/>
  <dgm:desc val="Use to show a list of events in chronological order. The rectangular shape contains the description while the date is shown immediately below. It can display a large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1">
      <dgm:alg type="sp"/>
      <dgm:shape xmlns:r="http://schemas.openxmlformats.org/officeDocument/2006/relationships" type="line" r:blip="" zOrderOff="-1">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h" for="ch" forName="L1TextContainer" refType="h" fact="0.12"/>
                <dgm:constr type="t" for="ch" forName="L1TextContainer" refType="h" fact="0.31"/>
                <dgm:constr type="w" for="ch" forName="L2TextContainerWrapper" refType="w" fact="0.88"/>
                <dgm:constr type="l" for="ch" forName="L2TextContainerWrapper" refType="w" fact="0.06"/>
                <dgm:constr type="h" for="ch" forName="L2TextContainerWrapper" refType="h" fact="0.31"/>
                <dgm:constr type="b" for="ch" forName="L2TextContainerWrapper" refType="h" fact="0.31"/>
                <dgm:constr type="w" for="ch" forName="ConnectLine"/>
                <dgm:constr type="ctrX" for="ch" forName="ConnectLine" refType="w" fact="0.5"/>
                <dgm:constr type="h" for="ch" forName="ConnectLine" refType="h" fact="0.07"/>
                <dgm:constr type="t" for="ch" forName="ConnectLine" refType="h" fact="0.43"/>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
              <dgm:constrLst>
                <dgm:constr type="w" for="ch" forName="L1TextContainer" refType="w" fact="0.88"/>
                <dgm:constr type="l" for="ch" forName="L1TextContainer" refType="w" fact="0.06"/>
                <dgm:constr type="h" for="ch" forName="L1TextContainer" refType="h" fact="0.12"/>
                <dgm:constr type="t" for="ch" forName="L1TextContainer" refType="h" fact="0.57"/>
                <dgm:constr type="w" for="ch" forName="L2TextContainerWrapper" refType="w" fact="0.88"/>
                <dgm:constr type="l" for="ch" forName="L2TextContainerWrapper" refType="w" fact="0.06"/>
                <dgm:constr type="h" for="ch" forName="L2TextContainerWrapper" refType="h" fact="0.31"/>
                <dgm:constr type="t" for="ch" forName="L2TextContainerWrapper" refType="h" fact="0.69"/>
                <dgm:constr type="w" for="ch" forName="ConnectLine"/>
                <dgm:constr type="ctrX" for="ch" forName="ConnectLine" refType="w" fact="0.5"/>
                <dgm:constr type="h" for="ch" forName="ConnectLine" refType="h" fact="0.07"/>
                <dgm:constr type="t" for="ch" forName="ConnectLine" refType="h" fact="0.5"/>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
              </dgm:constrLst>
            </dgm:else>
          </dgm:choose>
          <dgm:layoutNode name="L1TextContainer" styleLbl="alignNode1">
            <dgm:varLst>
              <dgm:chMax val="1"/>
              <dgm:chPref val="1"/>
              <dgm:bulletEnabled val="1"/>
            </dgm:varLst>
            <dgm:alg type="tx">
              <dgm:param type="txAnchorVert" val="mid"/>
              <dgm:param type="parTxLTRAlign" val="ctr"/>
              <dgm:param type="parTxRTLAlign" val="ctr"/>
            </dgm:alg>
            <dgm:shape xmlns:r="http://schemas.openxmlformats.org/officeDocument/2006/relationships" type="rect" r:blip="">
              <dgm:adjLst/>
            </dgm:shape>
            <dgm:presOf axis="self"/>
            <dgm:constrLst>
              <dgm:constr type="tMarg" refType="primFontSz" fact="0.4"/>
              <dgm:constr type="bMarg" refType="primFontSz" fact="0.4"/>
              <dgm:constr type="lMarg" refType="primFontSz" fact="0.4"/>
              <dgm:constr type="rMarg" refType="primFontSz" fact="0.4"/>
            </dgm:constrLst>
            <dgm:ruleLst>
              <dgm:rule type="primFontSz" val="14" fact="NaN" max="NaN"/>
            </dgm:ruleLst>
          </dgm:layoutNode>
          <dgm:layoutNode name="L2TextContainerWrapper">
            <dgm:varLst>
              <dgm:bulletEnabled val="1"/>
            </dgm:varLst>
            <dgm:alg type="composite"/>
            <dgm:choose name="L2TextContainerConstr">
              <dgm:if name="CaseForPlacingL2TextContaineAboveDivider" axis="self" ptType="node" func="posOdd" op="equ" val="1">
                <dgm:constrLst>
                  <dgm:constr type="h" for="ch" forName="L2TextContainer" refType="h" fact="0.39"/>
                  <dgm:constr type="b" for="ch" forName="L2TextContainer" refType="h"/>
                  <dgm:constr type="h" for="ch" forName="FlexibleEmptyPlaceHolder" refType="h" fact="0.61"/>
                </dgm:constrLst>
              </dgm:if>
              <dgm:else name="CaseForPlacingL2TextContaineBelowDivider">
                <dgm:constrLst>
                  <dgm:constr type="h" for="ch" forName="L2TextContainer" refType="h" fact="0.39"/>
                  <dgm:constr type="h" for="ch" forName="FlexibleEmptyPlaceHolder" refType="h" fact="0.61"/>
                  <dgm:constr type="b" for="ch" forName="FlexibleEmptyPlaceHolder" refType="h"/>
                </dgm:constrLst>
              </dgm:else>
            </dgm:choose>
            <dgm:layoutNode name="L2TextContainer" styleLbl="bgAccFollowNode1" moveWith="L1TextContainer">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tMarg" refType="primFontSz" fact="0.75"/>
                <dgm:constr type="bMarg" refType="primFontSz" fact="0.75"/>
                <dgm:constr type="lMarg" refType="primFontSz" fact="0.75"/>
                <dgm:constr type="rMarg" refType="primFontSz" fact="0.75"/>
              </dgm:constrLst>
              <dgm:ruleLst>
                <dgm:rule type="h" val="INF" fact="NaN" max="NaN"/>
                <dgm:rule type="primFontSz" val="12" fact="NaN" max="NaN"/>
                <dgm:rule type="secFontSz" val="10"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1TextContainer">
            <dgm:alg type="sp"/>
            <dgm:shape xmlns:r="http://schemas.openxmlformats.org/officeDocument/2006/relationships" type="line" r:blip="">
              <dgm:adjLst/>
            </dgm:shape>
            <dgm:presOf/>
            <dgm:constrLst/>
          </dgm:layoutNode>
          <dgm:layoutNode name="ConnectorPoint" styleLbl="node1" moveWith="L1TextContainer">
            <dgm:alg type="sp"/>
            <dgm:shape xmlns:r="http://schemas.openxmlformats.org/officeDocument/2006/relationships" rot="45" type="rect" r:blip="" zOrderOff="10">
              <dgm:adjLst/>
              <dgm:extLst>
                <a:ext uri="{B698B0E9-8C71-41B9-8309-B3DCBF30829C}">
                  <dgm1612:spPr xmlns:dgm1612="http://schemas.microsoft.com/office/drawing/2016/12/diagram">
                    <a:ln w="6350"/>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962400" cy="8143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80013" y="1"/>
            <a:ext cx="3962400" cy="814388"/>
          </a:xfrm>
          <a:prstGeom prst="rect">
            <a:avLst/>
          </a:prstGeom>
        </p:spPr>
        <p:txBody>
          <a:bodyPr vert="horz" lIns="91440" tIns="45720" rIns="91440" bIns="45720" rtlCol="0"/>
          <a:lstStyle>
            <a:lvl1pPr algn="r">
              <a:defRPr sz="1200"/>
            </a:lvl1pPr>
          </a:lstStyle>
          <a:p>
            <a:fld id="{C3B38FD7-AE29-B14A-986E-2BED1B7CC4C0}" type="datetimeFigureOut">
              <a:rPr lang="en-US" smtClean="0"/>
              <a:t>5/20/26</a:t>
            </a:fld>
            <a:endParaRPr lang="en-US" dirty="0"/>
          </a:p>
        </p:txBody>
      </p:sp>
      <p:sp>
        <p:nvSpPr>
          <p:cNvPr id="4" name="Slide Image Placeholder 3"/>
          <p:cNvSpPr>
            <a:spLocks noGrp="1" noRot="1" noChangeAspect="1"/>
          </p:cNvSpPr>
          <p:nvPr>
            <p:ph type="sldImg" idx="2"/>
          </p:nvPr>
        </p:nvSpPr>
        <p:spPr>
          <a:xfrm>
            <a:off x="-304800" y="2032000"/>
            <a:ext cx="9753600" cy="54864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7823200"/>
            <a:ext cx="7315200" cy="6400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5441613"/>
            <a:ext cx="3962400" cy="81438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80013" y="15441613"/>
            <a:ext cx="3962400" cy="814388"/>
          </a:xfrm>
          <a:prstGeom prst="rect">
            <a:avLst/>
          </a:prstGeom>
        </p:spPr>
        <p:txBody>
          <a:bodyPr vert="horz" lIns="91440" tIns="45720" rIns="91440" bIns="45720" rtlCol="0" anchor="b"/>
          <a:lstStyle>
            <a:lvl1pPr algn="r">
              <a:defRPr sz="1200"/>
            </a:lvl1pPr>
          </a:lstStyle>
          <a:p>
            <a:fld id="{F7E70C5B-FD37-CC46-84B1-7FF38C56840E}" type="slidenum">
              <a:rPr lang="en-US" smtClean="0"/>
              <a:t>‹#›</a:t>
            </a:fld>
            <a:endParaRPr lang="en-US" dirty="0"/>
          </a:p>
        </p:txBody>
      </p:sp>
    </p:spTree>
    <p:extLst>
      <p:ext uri="{BB962C8B-B14F-4D97-AF65-F5344CB8AC3E}">
        <p14:creationId xmlns:p14="http://schemas.microsoft.com/office/powerpoint/2010/main" val="1802868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E70C5B-FD37-CC46-84B1-7FF38C56840E}" type="slidenum">
              <a:rPr lang="en-US" smtClean="0"/>
              <a:t>1</a:t>
            </a:fld>
            <a:endParaRPr lang="en-US" dirty="0"/>
          </a:p>
        </p:txBody>
      </p:sp>
    </p:spTree>
    <p:extLst>
      <p:ext uri="{BB962C8B-B14F-4D97-AF65-F5344CB8AC3E}">
        <p14:creationId xmlns:p14="http://schemas.microsoft.com/office/powerpoint/2010/main" val="32183868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B06AB-DDE8-D5BA-B7B1-2BF11AFF64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7487B8-822C-6B83-6F06-7E88953199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B9D900-42B0-0904-990A-D7A1C275158F}"/>
              </a:ext>
            </a:extLst>
          </p:cNvPr>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67A8F46E-6665-C6C4-C58C-BE2387C7AC05}"/>
              </a:ext>
            </a:extLst>
          </p:cNvPr>
          <p:cNvSpPr>
            <a:spLocks noGrp="1"/>
          </p:cNvSpPr>
          <p:nvPr>
            <p:ph type="sldNum" sz="quarter" idx="5"/>
          </p:nvPr>
        </p:nvSpPr>
        <p:spPr/>
        <p:txBody>
          <a:bodyPr/>
          <a:lstStyle/>
          <a:p>
            <a:fld id="{EA6511EA-19C9-2A43-84FA-A7AF6CDA9346}" type="slidenum">
              <a:rPr lang="en-US" smtClean="0"/>
              <a:t>13</a:t>
            </a:fld>
            <a:endParaRPr lang="en-US" dirty="0"/>
          </a:p>
        </p:txBody>
      </p:sp>
    </p:spTree>
    <p:extLst>
      <p:ext uri="{BB962C8B-B14F-4D97-AF65-F5344CB8AC3E}">
        <p14:creationId xmlns:p14="http://schemas.microsoft.com/office/powerpoint/2010/main" val="41616496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09E48-C02C-FD2C-A0A5-E4F1A9D681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CEEC99-2A0C-74EA-FF5C-2C4A706D74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00FF9D-0781-1A8D-993B-C93AC4BBE61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a:extLst>
              <a:ext uri="{FF2B5EF4-FFF2-40B4-BE49-F238E27FC236}">
                <a16:creationId xmlns:a16="http://schemas.microsoft.com/office/drawing/2014/main" id="{A297A11A-9EE4-4C3C-6963-649301FD661D}"/>
              </a:ext>
            </a:extLst>
          </p:cNvPr>
          <p:cNvSpPr>
            <a:spLocks noGrp="1"/>
          </p:cNvSpPr>
          <p:nvPr>
            <p:ph type="sldNum" sz="quarter" idx="5"/>
          </p:nvPr>
        </p:nvSpPr>
        <p:spPr/>
        <p:txBody>
          <a:bodyPr/>
          <a:lstStyle/>
          <a:p>
            <a:fld id="{EA6511EA-19C9-2A43-84FA-A7AF6CDA9346}" type="slidenum">
              <a:rPr lang="en-US" smtClean="0"/>
              <a:t>14</a:t>
            </a:fld>
            <a:endParaRPr lang="en-US" dirty="0"/>
          </a:p>
        </p:txBody>
      </p:sp>
    </p:spTree>
    <p:extLst>
      <p:ext uri="{BB962C8B-B14F-4D97-AF65-F5344CB8AC3E}">
        <p14:creationId xmlns:p14="http://schemas.microsoft.com/office/powerpoint/2010/main" val="24422185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B5FAF-1576-AAF2-98A4-8AE4832524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FE0E31-AEF8-810C-A508-66B9E5A1F1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81A6E5-AF2B-3A94-C450-27AD1ED5FB28}"/>
              </a:ext>
            </a:extLst>
          </p:cNvPr>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34EF246B-61A1-C99A-22A2-841A8752EBCE}"/>
              </a:ext>
            </a:extLst>
          </p:cNvPr>
          <p:cNvSpPr>
            <a:spLocks noGrp="1"/>
          </p:cNvSpPr>
          <p:nvPr>
            <p:ph type="sldNum" sz="quarter" idx="5"/>
          </p:nvPr>
        </p:nvSpPr>
        <p:spPr/>
        <p:txBody>
          <a:bodyPr/>
          <a:lstStyle/>
          <a:p>
            <a:fld id="{EA6511EA-19C9-2A43-84FA-A7AF6CDA9346}" type="slidenum">
              <a:rPr lang="en-US" smtClean="0"/>
              <a:t>15</a:t>
            </a:fld>
            <a:endParaRPr lang="en-US" dirty="0"/>
          </a:p>
        </p:txBody>
      </p:sp>
    </p:spTree>
    <p:extLst>
      <p:ext uri="{BB962C8B-B14F-4D97-AF65-F5344CB8AC3E}">
        <p14:creationId xmlns:p14="http://schemas.microsoft.com/office/powerpoint/2010/main" val="1490112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B2532ED9-B0CB-42D1-AB2B-4E4ACC141D02}" type="slidenum">
              <a:rPr lang="en-US" smtClean="0"/>
              <a:t>41</a:t>
            </a:fld>
            <a:endParaRPr lang="en-US"/>
          </a:p>
        </p:txBody>
      </p:sp>
    </p:spTree>
    <p:extLst>
      <p:ext uri="{BB962C8B-B14F-4D97-AF65-F5344CB8AC3E}">
        <p14:creationId xmlns:p14="http://schemas.microsoft.com/office/powerpoint/2010/main" val="18266806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7AA44-E5A4-ED6F-1DCA-811AA917AD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DA9F8C-7C14-E6A1-C3B5-4D13C99FE1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09890E-DB1F-D4E5-EEF3-D4125AD48A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5321E5-00AD-E825-238B-8FF72D9EB0F3}"/>
              </a:ext>
            </a:extLst>
          </p:cNvPr>
          <p:cNvSpPr>
            <a:spLocks noGrp="1"/>
          </p:cNvSpPr>
          <p:nvPr>
            <p:ph type="sldNum" sz="quarter" idx="5"/>
          </p:nvPr>
        </p:nvSpPr>
        <p:spPr/>
        <p:txBody>
          <a:bodyPr/>
          <a:lstStyle/>
          <a:p>
            <a:fld id="{E1D45E93-9136-4400-86AA-92DC812F914D}" type="slidenum">
              <a:rPr lang="en-US" smtClean="0"/>
              <a:t>42</a:t>
            </a:fld>
            <a:endParaRPr lang="en-US"/>
          </a:p>
        </p:txBody>
      </p:sp>
    </p:spTree>
    <p:extLst>
      <p:ext uri="{BB962C8B-B14F-4D97-AF65-F5344CB8AC3E}">
        <p14:creationId xmlns:p14="http://schemas.microsoft.com/office/powerpoint/2010/main" val="38570021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0DFF3-F540-A5BC-C2D3-E7AD044CE7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B4096E-F92D-9562-8808-73558B9003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54A039-1A59-D577-8EDF-878CA589AF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0791E8-AB38-95E9-10D1-2872CF043486}"/>
              </a:ext>
            </a:extLst>
          </p:cNvPr>
          <p:cNvSpPr>
            <a:spLocks noGrp="1"/>
          </p:cNvSpPr>
          <p:nvPr>
            <p:ph type="sldNum" sz="quarter" idx="5"/>
          </p:nvPr>
        </p:nvSpPr>
        <p:spPr/>
        <p:txBody>
          <a:bodyPr/>
          <a:lstStyle/>
          <a:p>
            <a:fld id="{E1D45E93-9136-4400-86AA-92DC812F914D}" type="slidenum">
              <a:rPr lang="en-US" smtClean="0"/>
              <a:t>43</a:t>
            </a:fld>
            <a:endParaRPr lang="en-US"/>
          </a:p>
        </p:txBody>
      </p:sp>
    </p:spTree>
    <p:extLst>
      <p:ext uri="{BB962C8B-B14F-4D97-AF65-F5344CB8AC3E}">
        <p14:creationId xmlns:p14="http://schemas.microsoft.com/office/powerpoint/2010/main" val="11771440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D45E93-9136-4400-86AA-92DC812F914D}" type="slidenum">
              <a:rPr lang="en-US" smtClean="0"/>
              <a:t>44</a:t>
            </a:fld>
            <a:endParaRPr lang="en-US"/>
          </a:p>
        </p:txBody>
      </p:sp>
    </p:spTree>
    <p:extLst>
      <p:ext uri="{BB962C8B-B14F-4D97-AF65-F5344CB8AC3E}">
        <p14:creationId xmlns:p14="http://schemas.microsoft.com/office/powerpoint/2010/main" val="1349295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B2532ED9-B0CB-42D1-AB2B-4E4ACC141D02}" type="slidenum">
              <a:rPr lang="en-US" smtClean="0"/>
              <a:t>45</a:t>
            </a:fld>
            <a:endParaRPr lang="en-US"/>
          </a:p>
        </p:txBody>
      </p:sp>
    </p:spTree>
    <p:extLst>
      <p:ext uri="{BB962C8B-B14F-4D97-AF65-F5344CB8AC3E}">
        <p14:creationId xmlns:p14="http://schemas.microsoft.com/office/powerpoint/2010/main" val="2200094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B2532ED9-B0CB-42D1-AB2B-4E4ACC141D02}" type="slidenum">
              <a:rPr lang="en-US" smtClean="0"/>
              <a:t>46</a:t>
            </a:fld>
            <a:endParaRPr lang="en-US"/>
          </a:p>
        </p:txBody>
      </p:sp>
    </p:spTree>
    <p:extLst>
      <p:ext uri="{BB962C8B-B14F-4D97-AF65-F5344CB8AC3E}">
        <p14:creationId xmlns:p14="http://schemas.microsoft.com/office/powerpoint/2010/main" val="25211569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63DC2-AAB9-745F-118B-CC899C9C8B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812880-331C-60C0-CA5E-D239ECA685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5EA094-8809-56D7-B38E-844CEE303B88}"/>
              </a:ext>
            </a:extLst>
          </p:cNvPr>
          <p:cNvSpPr>
            <a:spLocks noGrp="1"/>
          </p:cNvSpPr>
          <p:nvPr>
            <p:ph type="body" idx="1"/>
          </p:nvPr>
        </p:nvSpPr>
        <p:spPr/>
        <p:txBody>
          <a:bodyPr/>
          <a:lstStyle/>
          <a:p>
            <a:r>
              <a:rPr lang="en-US"/>
              <a:t>Heather</a:t>
            </a:r>
          </a:p>
        </p:txBody>
      </p:sp>
      <p:sp>
        <p:nvSpPr>
          <p:cNvPr id="4" name="Slide Number Placeholder 3">
            <a:extLst>
              <a:ext uri="{FF2B5EF4-FFF2-40B4-BE49-F238E27FC236}">
                <a16:creationId xmlns:a16="http://schemas.microsoft.com/office/drawing/2014/main" id="{8C641798-9B73-B42F-1528-8652155FDFDA}"/>
              </a:ext>
            </a:extLst>
          </p:cNvPr>
          <p:cNvSpPr>
            <a:spLocks noGrp="1"/>
          </p:cNvSpPr>
          <p:nvPr>
            <p:ph type="sldNum" sz="quarter" idx="5"/>
          </p:nvPr>
        </p:nvSpPr>
        <p:spPr/>
        <p:txBody>
          <a:bodyPr/>
          <a:lstStyle/>
          <a:p>
            <a:fld id="{E1D45E93-9136-4400-86AA-92DC812F914D}" type="slidenum">
              <a:rPr lang="en-US" smtClean="0"/>
              <a:t>48</a:t>
            </a:fld>
            <a:endParaRPr lang="en-US"/>
          </a:p>
        </p:txBody>
      </p:sp>
    </p:spTree>
    <p:extLst>
      <p:ext uri="{BB962C8B-B14F-4D97-AF65-F5344CB8AC3E}">
        <p14:creationId xmlns:p14="http://schemas.microsoft.com/office/powerpoint/2010/main" val="1259109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F7E70C5B-FD37-CC46-84B1-7FF38C56840E}" type="slidenum">
              <a:rPr lang="en-US" smtClean="0"/>
              <a:t>2</a:t>
            </a:fld>
            <a:endParaRPr lang="en-US" dirty="0"/>
          </a:p>
        </p:txBody>
      </p:sp>
    </p:spTree>
    <p:extLst>
      <p:ext uri="{BB962C8B-B14F-4D97-AF65-F5344CB8AC3E}">
        <p14:creationId xmlns:p14="http://schemas.microsoft.com/office/powerpoint/2010/main" val="918020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B3FEE-4F51-652A-8FD5-133373E731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9F6804-6DE4-AD42-B293-60DD30D9B8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61C0FF-41AA-F1ED-4070-3032C07EB82B}"/>
              </a:ext>
            </a:extLst>
          </p:cNvPr>
          <p:cNvSpPr>
            <a:spLocks noGrp="1"/>
          </p:cNvSpPr>
          <p:nvPr>
            <p:ph type="body" idx="1"/>
          </p:nvPr>
        </p:nvSpPr>
        <p:spPr/>
        <p:txBody>
          <a:bodyPr/>
          <a:lstStyle/>
          <a:p>
            <a:r>
              <a:rPr lang="en-US"/>
              <a:t>L.J.</a:t>
            </a:r>
          </a:p>
        </p:txBody>
      </p:sp>
      <p:sp>
        <p:nvSpPr>
          <p:cNvPr id="4" name="Slide Number Placeholder 3">
            <a:extLst>
              <a:ext uri="{FF2B5EF4-FFF2-40B4-BE49-F238E27FC236}">
                <a16:creationId xmlns:a16="http://schemas.microsoft.com/office/drawing/2014/main" id="{22B6B2DF-24E9-0B73-A550-5A1CA5B10B0B}"/>
              </a:ext>
            </a:extLst>
          </p:cNvPr>
          <p:cNvSpPr>
            <a:spLocks noGrp="1"/>
          </p:cNvSpPr>
          <p:nvPr>
            <p:ph type="sldNum" sz="quarter" idx="5"/>
          </p:nvPr>
        </p:nvSpPr>
        <p:spPr/>
        <p:txBody>
          <a:bodyPr/>
          <a:lstStyle/>
          <a:p>
            <a:fld id="{E1D45E93-9136-4400-86AA-92DC812F914D}" type="slidenum">
              <a:rPr lang="en-US" smtClean="0"/>
              <a:t>49</a:t>
            </a:fld>
            <a:endParaRPr lang="en-US"/>
          </a:p>
        </p:txBody>
      </p:sp>
    </p:spTree>
    <p:extLst>
      <p:ext uri="{BB962C8B-B14F-4D97-AF65-F5344CB8AC3E}">
        <p14:creationId xmlns:p14="http://schemas.microsoft.com/office/powerpoint/2010/main" val="19718984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532ED9-B0CB-42D1-AB2B-4E4ACC141D02}" type="slidenum">
              <a:rPr lang="en-US" smtClean="0"/>
              <a:t>50</a:t>
            </a:fld>
            <a:endParaRPr lang="en-US"/>
          </a:p>
        </p:txBody>
      </p:sp>
    </p:spTree>
    <p:extLst>
      <p:ext uri="{BB962C8B-B14F-4D97-AF65-F5344CB8AC3E}">
        <p14:creationId xmlns:p14="http://schemas.microsoft.com/office/powerpoint/2010/main" val="42281425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61D94-1308-5F43-4C86-83D95FADC5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9B4EC8-6CB8-9234-BD28-D1F1E21463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404FCF-3A85-197F-AAEE-80F72AC1DB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7C303E-760D-2C79-98D3-529772712458}"/>
              </a:ext>
            </a:extLst>
          </p:cNvPr>
          <p:cNvSpPr>
            <a:spLocks noGrp="1"/>
          </p:cNvSpPr>
          <p:nvPr>
            <p:ph type="sldNum" sz="quarter" idx="5"/>
          </p:nvPr>
        </p:nvSpPr>
        <p:spPr/>
        <p:txBody>
          <a:bodyPr/>
          <a:lstStyle/>
          <a:p>
            <a:fld id="{F7E70C5B-FD37-CC46-84B1-7FF38C56840E}" type="slidenum">
              <a:rPr lang="en-US" smtClean="0"/>
              <a:t>59</a:t>
            </a:fld>
            <a:endParaRPr lang="en-US" dirty="0"/>
          </a:p>
        </p:txBody>
      </p:sp>
    </p:spTree>
    <p:extLst>
      <p:ext uri="{BB962C8B-B14F-4D97-AF65-F5344CB8AC3E}">
        <p14:creationId xmlns:p14="http://schemas.microsoft.com/office/powerpoint/2010/main" val="3002827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6C9CC-7E19-9F20-D9BC-830FF53FF8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635FBA-FE4E-0E4C-0DFA-5B3FAF7EF8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8ACCDA-A0C4-EEC4-9518-26E3135BACB6}"/>
              </a:ext>
            </a:extLst>
          </p:cNvPr>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20E0B423-CB4C-13A1-AEFE-ACD4A94489F2}"/>
              </a:ext>
            </a:extLst>
          </p:cNvPr>
          <p:cNvSpPr>
            <a:spLocks noGrp="1"/>
          </p:cNvSpPr>
          <p:nvPr>
            <p:ph type="sldNum" sz="quarter" idx="5"/>
          </p:nvPr>
        </p:nvSpPr>
        <p:spPr/>
        <p:txBody>
          <a:bodyPr/>
          <a:lstStyle/>
          <a:p>
            <a:fld id="{EA6511EA-19C9-2A43-84FA-A7AF6CDA9346}" type="slidenum">
              <a:rPr lang="en-US" smtClean="0"/>
              <a:t>6</a:t>
            </a:fld>
            <a:endParaRPr lang="en-US" dirty="0"/>
          </a:p>
        </p:txBody>
      </p:sp>
    </p:spTree>
    <p:extLst>
      <p:ext uri="{BB962C8B-B14F-4D97-AF65-F5344CB8AC3E}">
        <p14:creationId xmlns:p14="http://schemas.microsoft.com/office/powerpoint/2010/main" val="100256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149E4-1150-66BE-C015-D4C613D020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00A4EE-443A-46C1-6680-62498D30AB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93404B-AE7D-2B17-AF14-4BE35D54F980}"/>
              </a:ext>
            </a:extLst>
          </p:cNvPr>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DB720483-C731-3287-1455-901CC70E3020}"/>
              </a:ext>
            </a:extLst>
          </p:cNvPr>
          <p:cNvSpPr>
            <a:spLocks noGrp="1"/>
          </p:cNvSpPr>
          <p:nvPr>
            <p:ph type="sldNum" sz="quarter" idx="5"/>
          </p:nvPr>
        </p:nvSpPr>
        <p:spPr/>
        <p:txBody>
          <a:bodyPr/>
          <a:lstStyle/>
          <a:p>
            <a:fld id="{EA6511EA-19C9-2A43-84FA-A7AF6CDA9346}" type="slidenum">
              <a:rPr lang="en-US" smtClean="0"/>
              <a:t>7</a:t>
            </a:fld>
            <a:endParaRPr lang="en-US" dirty="0"/>
          </a:p>
        </p:txBody>
      </p:sp>
    </p:spTree>
    <p:extLst>
      <p:ext uri="{BB962C8B-B14F-4D97-AF65-F5344CB8AC3E}">
        <p14:creationId xmlns:p14="http://schemas.microsoft.com/office/powerpoint/2010/main" val="3165351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98032-ABD9-A875-F41F-DC324E1C64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76FFD8-8BEC-CA7F-2DD2-800DBDAF9A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E3AC5B-BBF0-14F8-7FED-1E58C7741957}"/>
              </a:ext>
            </a:extLst>
          </p:cNvPr>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BFCA3B72-0712-8FD1-9302-D14C15C9AF83}"/>
              </a:ext>
            </a:extLst>
          </p:cNvPr>
          <p:cNvSpPr>
            <a:spLocks noGrp="1"/>
          </p:cNvSpPr>
          <p:nvPr>
            <p:ph type="sldNum" sz="quarter" idx="5"/>
          </p:nvPr>
        </p:nvSpPr>
        <p:spPr/>
        <p:txBody>
          <a:bodyPr/>
          <a:lstStyle/>
          <a:p>
            <a:fld id="{EA6511EA-19C9-2A43-84FA-A7AF6CDA9346}" type="slidenum">
              <a:rPr lang="en-US" smtClean="0"/>
              <a:t>8</a:t>
            </a:fld>
            <a:endParaRPr lang="en-US" dirty="0"/>
          </a:p>
        </p:txBody>
      </p:sp>
    </p:spTree>
    <p:extLst>
      <p:ext uri="{BB962C8B-B14F-4D97-AF65-F5344CB8AC3E}">
        <p14:creationId xmlns:p14="http://schemas.microsoft.com/office/powerpoint/2010/main" val="268054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809AD-B8A9-81BB-F9C8-77682EE6AC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BB8B-2DAB-54B9-ACE6-46B671C903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272D2B-AF35-9F13-341D-93D02F47098A}"/>
              </a:ext>
            </a:extLst>
          </p:cNvPr>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64DF9757-42E9-5C94-A55E-0A5F89A240B7}"/>
              </a:ext>
            </a:extLst>
          </p:cNvPr>
          <p:cNvSpPr>
            <a:spLocks noGrp="1"/>
          </p:cNvSpPr>
          <p:nvPr>
            <p:ph type="sldNum" sz="quarter" idx="5"/>
          </p:nvPr>
        </p:nvSpPr>
        <p:spPr/>
        <p:txBody>
          <a:bodyPr/>
          <a:lstStyle/>
          <a:p>
            <a:fld id="{EA6511EA-19C9-2A43-84FA-A7AF6CDA9346}" type="slidenum">
              <a:rPr lang="en-US" smtClean="0"/>
              <a:t>9</a:t>
            </a:fld>
            <a:endParaRPr lang="en-US" dirty="0"/>
          </a:p>
        </p:txBody>
      </p:sp>
    </p:spTree>
    <p:extLst>
      <p:ext uri="{BB962C8B-B14F-4D97-AF65-F5344CB8AC3E}">
        <p14:creationId xmlns:p14="http://schemas.microsoft.com/office/powerpoint/2010/main" val="1529372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31327-9ED7-CA08-E15E-E427A13780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2E3F55-B491-BE0D-1B1E-0C13145C48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5878D4-1719-EF4F-609E-FE1170A1A322}"/>
              </a:ext>
            </a:extLst>
          </p:cNvPr>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FA0D4DA3-0F11-4739-E5FF-3CC1B81987AA}"/>
              </a:ext>
            </a:extLst>
          </p:cNvPr>
          <p:cNvSpPr>
            <a:spLocks noGrp="1"/>
          </p:cNvSpPr>
          <p:nvPr>
            <p:ph type="sldNum" sz="quarter" idx="5"/>
          </p:nvPr>
        </p:nvSpPr>
        <p:spPr/>
        <p:txBody>
          <a:bodyPr/>
          <a:lstStyle/>
          <a:p>
            <a:fld id="{EA6511EA-19C9-2A43-84FA-A7AF6CDA9346}" type="slidenum">
              <a:rPr lang="en-US" smtClean="0"/>
              <a:t>10</a:t>
            </a:fld>
            <a:endParaRPr lang="en-US" dirty="0"/>
          </a:p>
        </p:txBody>
      </p:sp>
    </p:spTree>
    <p:extLst>
      <p:ext uri="{BB962C8B-B14F-4D97-AF65-F5344CB8AC3E}">
        <p14:creationId xmlns:p14="http://schemas.microsoft.com/office/powerpoint/2010/main" val="1834143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3B489-D567-E6BF-8665-8A1B0A8F94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AA7544-39CD-1B57-C4CC-D5A0947033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06A932-A9E7-E3DF-8964-84721A89AD25}"/>
              </a:ext>
            </a:extLst>
          </p:cNvPr>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6E7BE330-9762-37D7-B2ED-E2208BE0F376}"/>
              </a:ext>
            </a:extLst>
          </p:cNvPr>
          <p:cNvSpPr>
            <a:spLocks noGrp="1"/>
          </p:cNvSpPr>
          <p:nvPr>
            <p:ph type="sldNum" sz="quarter" idx="5"/>
          </p:nvPr>
        </p:nvSpPr>
        <p:spPr/>
        <p:txBody>
          <a:bodyPr/>
          <a:lstStyle/>
          <a:p>
            <a:fld id="{EA6511EA-19C9-2A43-84FA-A7AF6CDA9346}" type="slidenum">
              <a:rPr lang="en-US" smtClean="0"/>
              <a:t>11</a:t>
            </a:fld>
            <a:endParaRPr lang="en-US" dirty="0"/>
          </a:p>
        </p:txBody>
      </p:sp>
    </p:spTree>
    <p:extLst>
      <p:ext uri="{BB962C8B-B14F-4D97-AF65-F5344CB8AC3E}">
        <p14:creationId xmlns:p14="http://schemas.microsoft.com/office/powerpoint/2010/main" val="3946512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EC5CD-354E-6EDC-D442-715B13EE32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A6E10C-92C8-CED5-C6F8-5E5B003181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F3EDFE-E421-60C3-6AA4-07FB18C6C39F}"/>
              </a:ext>
            </a:extLst>
          </p:cNvPr>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5B0379E9-4205-15A9-E0FD-49C76C0915C0}"/>
              </a:ext>
            </a:extLst>
          </p:cNvPr>
          <p:cNvSpPr>
            <a:spLocks noGrp="1"/>
          </p:cNvSpPr>
          <p:nvPr>
            <p:ph type="sldNum" sz="quarter" idx="5"/>
          </p:nvPr>
        </p:nvSpPr>
        <p:spPr/>
        <p:txBody>
          <a:bodyPr/>
          <a:lstStyle/>
          <a:p>
            <a:fld id="{EA6511EA-19C9-2A43-84FA-A7AF6CDA9346}" type="slidenum">
              <a:rPr lang="en-US" smtClean="0"/>
              <a:t>12</a:t>
            </a:fld>
            <a:endParaRPr lang="en-US" dirty="0"/>
          </a:p>
        </p:txBody>
      </p:sp>
    </p:spTree>
    <p:extLst>
      <p:ext uri="{BB962C8B-B14F-4D97-AF65-F5344CB8AC3E}">
        <p14:creationId xmlns:p14="http://schemas.microsoft.com/office/powerpoint/2010/main" val="38154730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934BDA5-8BDB-034A-812E-28DFDC4AAC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203" y="0"/>
            <a:ext cx="16243300" cy="7620000"/>
          </a:xfrm>
          <a:prstGeom prst="rect">
            <a:avLst/>
          </a:prstGeom>
        </p:spPr>
      </p:pic>
      <p:sp>
        <p:nvSpPr>
          <p:cNvPr id="3" name="Holder 3"/>
          <p:cNvSpPr>
            <a:spLocks noGrp="1"/>
          </p:cNvSpPr>
          <p:nvPr>
            <p:ph type="subTitle" idx="4"/>
          </p:nvPr>
        </p:nvSpPr>
        <p:spPr>
          <a:xfrm>
            <a:off x="1927192" y="8077200"/>
            <a:ext cx="7959883" cy="677108"/>
          </a:xfrm>
          <a:prstGeom prst="rect">
            <a:avLst/>
          </a:prstGeom>
        </p:spPr>
        <p:txBody>
          <a:bodyPr wrap="square" lIns="0" tIns="0" rIns="0" bIns="0">
            <a:spAutoFit/>
          </a:bodyPr>
          <a:lstStyle>
            <a:lvl1pPr>
              <a:defRPr sz="4400"/>
            </a:lvl1pPr>
          </a:lstStyle>
          <a:p>
            <a:r>
              <a:rPr lang="en-US"/>
              <a:t>Click to edit Master subtitle style</a:t>
            </a:r>
            <a:endParaRPr dirty="0"/>
          </a:p>
        </p:txBody>
      </p:sp>
      <p:sp>
        <p:nvSpPr>
          <p:cNvPr id="9" name="object 7">
            <a:extLst>
              <a:ext uri="{FF2B5EF4-FFF2-40B4-BE49-F238E27FC236}">
                <a16:creationId xmlns:a16="http://schemas.microsoft.com/office/drawing/2014/main" id="{A64921BF-FF99-BC44-9F2F-FC64D631838A}"/>
              </a:ext>
            </a:extLst>
          </p:cNvPr>
          <p:cNvSpPr/>
          <p:nvPr userDrawn="1"/>
        </p:nvSpPr>
        <p:spPr>
          <a:xfrm>
            <a:off x="10718800" y="1638300"/>
            <a:ext cx="0" cy="4572000"/>
          </a:xfrm>
          <a:custGeom>
            <a:avLst/>
            <a:gdLst/>
            <a:ahLst/>
            <a:cxnLst/>
            <a:rect l="l" t="t" r="r" b="b"/>
            <a:pathLst>
              <a:path h="4572000">
                <a:moveTo>
                  <a:pt x="0" y="0"/>
                </a:moveTo>
                <a:lnTo>
                  <a:pt x="0" y="4572000"/>
                </a:lnTo>
              </a:path>
            </a:pathLst>
          </a:custGeom>
          <a:ln w="25400">
            <a:solidFill>
              <a:srgbClr val="FFFFFF"/>
            </a:solidFill>
          </a:ln>
        </p:spPr>
        <p:txBody>
          <a:bodyPr wrap="square" lIns="0" tIns="0" rIns="0" bIns="0" rtlCol="0"/>
          <a:lstStyle/>
          <a:p>
            <a:endParaRPr dirty="0"/>
          </a:p>
        </p:txBody>
      </p:sp>
      <p:sp>
        <p:nvSpPr>
          <p:cNvPr id="11" name="object 9">
            <a:extLst>
              <a:ext uri="{FF2B5EF4-FFF2-40B4-BE49-F238E27FC236}">
                <a16:creationId xmlns:a16="http://schemas.microsoft.com/office/drawing/2014/main" id="{71CF9C78-E331-774C-9C66-930EC4B7B3D2}"/>
              </a:ext>
            </a:extLst>
          </p:cNvPr>
          <p:cNvSpPr/>
          <p:nvPr userDrawn="1"/>
        </p:nvSpPr>
        <p:spPr>
          <a:xfrm>
            <a:off x="0" y="8343900"/>
            <a:ext cx="1525270" cy="203200"/>
          </a:xfrm>
          <a:custGeom>
            <a:avLst/>
            <a:gdLst/>
            <a:ahLst/>
            <a:cxnLst/>
            <a:rect l="l" t="t" r="r" b="b"/>
            <a:pathLst>
              <a:path w="1525270" h="203200">
                <a:moveTo>
                  <a:pt x="0" y="203200"/>
                </a:moveTo>
                <a:lnTo>
                  <a:pt x="1525015" y="203200"/>
                </a:lnTo>
                <a:lnTo>
                  <a:pt x="1525015" y="0"/>
                </a:lnTo>
                <a:lnTo>
                  <a:pt x="0" y="0"/>
                </a:lnTo>
                <a:lnTo>
                  <a:pt x="0" y="203200"/>
                </a:lnTo>
                <a:close/>
              </a:path>
            </a:pathLst>
          </a:custGeom>
          <a:solidFill>
            <a:srgbClr val="D1D3D4"/>
          </a:solidFill>
        </p:spPr>
        <p:txBody>
          <a:bodyPr wrap="square" lIns="0" tIns="0" rIns="0" bIns="0" rtlCol="0"/>
          <a:lstStyle/>
          <a:p>
            <a:endParaRPr dirty="0"/>
          </a:p>
        </p:txBody>
      </p:sp>
      <p:pic>
        <p:nvPicPr>
          <p:cNvPr id="13" name="Picture 12">
            <a:extLst>
              <a:ext uri="{FF2B5EF4-FFF2-40B4-BE49-F238E27FC236}">
                <a16:creationId xmlns:a16="http://schemas.microsoft.com/office/drawing/2014/main" id="{F048ED6E-F499-E742-91E1-099FE0C2FF40}"/>
              </a:ext>
            </a:extLst>
          </p:cNvPr>
          <p:cNvPicPr>
            <a:picLocks noChangeAspect="1"/>
          </p:cNvPicPr>
          <p:nvPr userDrawn="1"/>
        </p:nvPicPr>
        <p:blipFill>
          <a:blip r:embed="rId3"/>
          <a:stretch>
            <a:fillRect/>
          </a:stretch>
        </p:blipFill>
        <p:spPr>
          <a:xfrm>
            <a:off x="11455400" y="2160541"/>
            <a:ext cx="3911600" cy="3416300"/>
          </a:xfrm>
          <a:prstGeom prst="rect">
            <a:avLst/>
          </a:prstGeom>
        </p:spPr>
      </p:pic>
      <p:sp>
        <p:nvSpPr>
          <p:cNvPr id="2" name="Holder 2"/>
          <p:cNvSpPr>
            <a:spLocks noGrp="1"/>
          </p:cNvSpPr>
          <p:nvPr>
            <p:ph type="ctrTitle"/>
          </p:nvPr>
        </p:nvSpPr>
        <p:spPr>
          <a:xfrm>
            <a:off x="1060575" y="1560367"/>
            <a:ext cx="8890000" cy="2308324"/>
          </a:xfrm>
          <a:prstGeom prst="rect">
            <a:avLst/>
          </a:prstGeom>
        </p:spPr>
        <p:txBody>
          <a:bodyPr wrap="square" lIns="0" tIns="0" rIns="0" bIns="0">
            <a:spAutoFit/>
          </a:bodyPr>
          <a:lstStyle>
            <a:lvl1pPr>
              <a:lnSpc>
                <a:spcPct val="100000"/>
              </a:lnSpc>
              <a:defRPr sz="15000" b="1" i="1">
                <a:solidFill>
                  <a:schemeClr val="bg1"/>
                </a:solidFill>
                <a:latin typeface="+mj-lt"/>
              </a:defRPr>
            </a:lvl1pPr>
          </a:lstStyle>
          <a:p>
            <a:r>
              <a:rPr lang="en-US"/>
              <a:t>Click to edit Master title style</a:t>
            </a:r>
            <a:endParaRPr lang="en-US" dirty="0"/>
          </a:p>
        </p:txBody>
      </p:sp>
      <p:pic>
        <p:nvPicPr>
          <p:cNvPr id="16" name="Picture 15">
            <a:extLst>
              <a:ext uri="{FF2B5EF4-FFF2-40B4-BE49-F238E27FC236}">
                <a16:creationId xmlns:a16="http://schemas.microsoft.com/office/drawing/2014/main" id="{B4935654-4BF2-3749-B5BE-A2DF39E12C9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176000" y="8247879"/>
            <a:ext cx="4724400" cy="3937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DD4A80-C661-9349-679D-920B5026D9FA}"/>
              </a:ext>
            </a:extLst>
          </p:cNvPr>
          <p:cNvSpPr>
            <a:spLocks noGrp="1"/>
          </p:cNvSpPr>
          <p:nvPr>
            <p:ph type="dt" sz="half" idx="10"/>
          </p:nvPr>
        </p:nvSpPr>
        <p:spPr/>
        <p:txBody>
          <a:bodyPr/>
          <a:lstStyle/>
          <a:p>
            <a:fld id="{CCC5A03F-CB88-E44D-9483-E96CE1217042}" type="datetimeFigureOut">
              <a:rPr lang="en-US" smtClean="0"/>
              <a:t>5/21/26</a:t>
            </a:fld>
            <a:endParaRPr lang="en-US"/>
          </a:p>
        </p:txBody>
      </p:sp>
      <p:sp>
        <p:nvSpPr>
          <p:cNvPr id="3" name="Footer Placeholder 2">
            <a:extLst>
              <a:ext uri="{FF2B5EF4-FFF2-40B4-BE49-F238E27FC236}">
                <a16:creationId xmlns:a16="http://schemas.microsoft.com/office/drawing/2014/main" id="{2706B8D6-90C6-0449-55E3-1A5D88D7F8D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B351CF-CEC8-0A2C-69B2-95092F85CCBF}"/>
              </a:ext>
            </a:extLst>
          </p:cNvPr>
          <p:cNvSpPr>
            <a:spLocks noGrp="1"/>
          </p:cNvSpPr>
          <p:nvPr>
            <p:ph type="sldNum" sz="quarter" idx="12"/>
          </p:nvPr>
        </p:nvSpPr>
        <p:spPr/>
        <p:txBody>
          <a:bodyPr/>
          <a:lstStyle/>
          <a:p>
            <a:fld id="{09D646C7-43F8-BD41-B827-EAF6D594CB47}" type="slidenum">
              <a:rPr lang="en-US" smtClean="0"/>
              <a:t>‹#›</a:t>
            </a:fld>
            <a:endParaRPr lang="en-US"/>
          </a:p>
        </p:txBody>
      </p:sp>
    </p:spTree>
    <p:extLst>
      <p:ext uri="{BB962C8B-B14F-4D97-AF65-F5344CB8AC3E}">
        <p14:creationId xmlns:p14="http://schemas.microsoft.com/office/powerpoint/2010/main" val="1606526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86537-6C73-B640-9D95-7384031892AF}"/>
              </a:ext>
            </a:extLst>
          </p:cNvPr>
          <p:cNvSpPr>
            <a:spLocks noGrp="1"/>
          </p:cNvSpPr>
          <p:nvPr>
            <p:ph type="title"/>
          </p:nvPr>
        </p:nvSpPr>
        <p:spPr>
          <a:xfrm>
            <a:off x="1119718" y="609600"/>
            <a:ext cx="5242983" cy="2133600"/>
          </a:xfr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E2115411-CA9B-8A43-8BBB-5B674B7BE1EB}"/>
              </a:ext>
            </a:extLst>
          </p:cNvPr>
          <p:cNvSpPr>
            <a:spLocks noGrp="1"/>
          </p:cNvSpPr>
          <p:nvPr>
            <p:ph type="pic" idx="1"/>
          </p:nvPr>
        </p:nvSpPr>
        <p:spPr>
          <a:xfrm>
            <a:off x="6910917" y="1316567"/>
            <a:ext cx="8229600" cy="64981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dirty="0"/>
          </a:p>
        </p:txBody>
      </p:sp>
      <p:sp>
        <p:nvSpPr>
          <p:cNvPr id="4" name="Text Placeholder 3">
            <a:extLst>
              <a:ext uri="{FF2B5EF4-FFF2-40B4-BE49-F238E27FC236}">
                <a16:creationId xmlns:a16="http://schemas.microsoft.com/office/drawing/2014/main" id="{07E6DF97-3953-904C-A94B-4B8A3202A70F}"/>
              </a:ext>
            </a:extLst>
          </p:cNvPr>
          <p:cNvSpPr>
            <a:spLocks noGrp="1"/>
          </p:cNvSpPr>
          <p:nvPr>
            <p:ph type="body" sz="half" idx="2"/>
          </p:nvPr>
        </p:nvSpPr>
        <p:spPr>
          <a:xfrm>
            <a:off x="1119718" y="2743200"/>
            <a:ext cx="5242983"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9EFB146F-3CFC-9C41-8F25-F4E24C1C1C95}"/>
              </a:ext>
            </a:extLst>
          </p:cNvPr>
          <p:cNvSpPr>
            <a:spLocks noGrp="1"/>
          </p:cNvSpPr>
          <p:nvPr>
            <p:ph type="dt" sz="half" idx="10"/>
          </p:nvPr>
        </p:nvSpPr>
        <p:spPr/>
        <p:txBody>
          <a:bodyPr/>
          <a:lstStyle/>
          <a:p>
            <a:fld id="{2262E44F-20FC-7542-AA74-6D1984B44B65}" type="datetimeFigureOut">
              <a:rPr lang="en-US" smtClean="0"/>
              <a:t>5/21/26</a:t>
            </a:fld>
            <a:endParaRPr lang="en-US" dirty="0"/>
          </a:p>
        </p:txBody>
      </p:sp>
      <p:sp>
        <p:nvSpPr>
          <p:cNvPr id="6" name="Footer Placeholder 5">
            <a:extLst>
              <a:ext uri="{FF2B5EF4-FFF2-40B4-BE49-F238E27FC236}">
                <a16:creationId xmlns:a16="http://schemas.microsoft.com/office/drawing/2014/main" id="{B7AB2EF5-4CC2-2946-9E0C-17F5989C2E6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5440F84-01CE-A941-AC53-8B7CAAACCFB3}"/>
              </a:ext>
            </a:extLst>
          </p:cNvPr>
          <p:cNvSpPr>
            <a:spLocks noGrp="1"/>
          </p:cNvSpPr>
          <p:nvPr>
            <p:ph type="sldNum" sz="quarter" idx="12"/>
          </p:nvPr>
        </p:nvSpPr>
        <p:spPr/>
        <p:txBody>
          <a:bodyPr/>
          <a:lstStyle/>
          <a:p>
            <a:fld id="{D4D20944-8F27-4D49-8DE0-6BF53BBC5530}" type="slidenum">
              <a:rPr lang="en-US" smtClean="0"/>
              <a:t>‹#›</a:t>
            </a:fld>
            <a:endParaRPr lang="en-US" dirty="0"/>
          </a:p>
        </p:txBody>
      </p:sp>
    </p:spTree>
    <p:extLst>
      <p:ext uri="{BB962C8B-B14F-4D97-AF65-F5344CB8AC3E}">
        <p14:creationId xmlns:p14="http://schemas.microsoft.com/office/powerpoint/2010/main" val="3388265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 Gri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B41ADE-3D9B-9A45-9BF8-A358CB07A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006600" cy="9144000"/>
          </a:xfrm>
          <a:prstGeom prst="rect">
            <a:avLst/>
          </a:prstGeom>
        </p:spPr>
      </p:pic>
      <p:sp>
        <p:nvSpPr>
          <p:cNvPr id="2" name="Holder 2"/>
          <p:cNvSpPr>
            <a:spLocks noGrp="1"/>
          </p:cNvSpPr>
          <p:nvPr>
            <p:ph type="title"/>
          </p:nvPr>
        </p:nvSpPr>
        <p:spPr>
          <a:xfrm>
            <a:off x="2184400" y="609600"/>
            <a:ext cx="11963400" cy="485139"/>
          </a:xfrm>
          <a:prstGeom prst="rect">
            <a:avLst/>
          </a:prstGeom>
        </p:spPr>
        <p:txBody>
          <a:bodyPr lIns="0" tIns="0" rIns="0" bIns="0"/>
          <a:lstStyle>
            <a:lvl1pPr algn="r">
              <a:defRPr sz="3200" b="0" i="0">
                <a:solidFill>
                  <a:schemeClr val="tx1"/>
                </a:solidFill>
                <a:latin typeface="+mn-lt"/>
                <a:cs typeface="Times New Roman"/>
              </a:defRPr>
            </a:lvl1pPr>
          </a:lstStyle>
          <a:p>
            <a:r>
              <a:rPr lang="en-US"/>
              <a:t>Click to edit Master title style</a:t>
            </a:r>
            <a:endParaRPr dirty="0"/>
          </a:p>
        </p:txBody>
      </p:sp>
      <p:sp>
        <p:nvSpPr>
          <p:cNvPr id="3" name="Holder 3"/>
          <p:cNvSpPr>
            <a:spLocks noGrp="1"/>
          </p:cNvSpPr>
          <p:nvPr>
            <p:ph type="body" idx="1"/>
          </p:nvPr>
        </p:nvSpPr>
        <p:spPr>
          <a:xfrm>
            <a:off x="3556000" y="1371599"/>
            <a:ext cx="11836400" cy="6244543"/>
          </a:xfrm>
          <a:prstGeom prst="rect">
            <a:avLst/>
          </a:prstGeom>
        </p:spPr>
        <p:txBody>
          <a:bodyPr lIns="0" tIns="0" rIns="0" bIns="0" anchor="ctr"/>
          <a:lstStyle>
            <a:lvl1pPr>
              <a:defRPr sz="4800" b="1" i="0">
                <a:solidFill>
                  <a:srgbClr val="D00000"/>
                </a:solidFill>
              </a:defRPr>
            </a:lvl1pPr>
          </a:lstStyle>
          <a:p>
            <a:pPr lvl="0"/>
            <a:r>
              <a:rPr lang="en-US"/>
              <a:t>Edit Master text styles</a:t>
            </a:r>
          </a:p>
        </p:txBody>
      </p:sp>
      <p:pic>
        <p:nvPicPr>
          <p:cNvPr id="28" name="Picture 27">
            <a:extLst>
              <a:ext uri="{FF2B5EF4-FFF2-40B4-BE49-F238E27FC236}">
                <a16:creationId xmlns:a16="http://schemas.microsoft.com/office/drawing/2014/main" id="{27BE951C-3295-CA4F-B6F5-BB04961B11B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9461" y="4019113"/>
            <a:ext cx="1271539" cy="1110769"/>
          </a:xfrm>
          <a:prstGeom prst="rect">
            <a:avLst/>
          </a:prstGeom>
        </p:spPr>
      </p:pic>
      <p:sp>
        <p:nvSpPr>
          <p:cNvPr id="8" name="object 5">
            <a:extLst>
              <a:ext uri="{FF2B5EF4-FFF2-40B4-BE49-F238E27FC236}">
                <a16:creationId xmlns:a16="http://schemas.microsoft.com/office/drawing/2014/main" id="{AD4D9A2A-33C0-6245-ADC5-02C6D5B1D4FA}"/>
              </a:ext>
            </a:extLst>
          </p:cNvPr>
          <p:cNvSpPr/>
          <p:nvPr userDrawn="1"/>
        </p:nvSpPr>
        <p:spPr>
          <a:xfrm>
            <a:off x="14528800" y="750568"/>
            <a:ext cx="1727200" cy="240031"/>
          </a:xfrm>
          <a:custGeom>
            <a:avLst/>
            <a:gdLst/>
            <a:ahLst/>
            <a:cxnLst/>
            <a:rect l="l" t="t" r="r" b="b"/>
            <a:pathLst>
              <a:path w="6096000" h="203200">
                <a:moveTo>
                  <a:pt x="0" y="203200"/>
                </a:moveTo>
                <a:lnTo>
                  <a:pt x="6096000" y="203200"/>
                </a:lnTo>
                <a:lnTo>
                  <a:pt x="6096000" y="0"/>
                </a:lnTo>
                <a:lnTo>
                  <a:pt x="0" y="0"/>
                </a:lnTo>
                <a:lnTo>
                  <a:pt x="0" y="203200"/>
                </a:lnTo>
                <a:close/>
              </a:path>
            </a:pathLst>
          </a:custGeom>
          <a:solidFill>
            <a:srgbClr val="D00000"/>
          </a:solidFill>
        </p:spPr>
        <p:txBody>
          <a:bodyPr wrap="square" lIns="0" tIns="0" rIns="0" bIns="0" rtlCol="0"/>
          <a:lstStyle/>
          <a:p>
            <a:endParaRPr dirty="0"/>
          </a:p>
        </p:txBody>
      </p:sp>
    </p:spTree>
    <p:extLst>
      <p:ext uri="{BB962C8B-B14F-4D97-AF65-F5344CB8AC3E}">
        <p14:creationId xmlns:p14="http://schemas.microsoft.com/office/powerpoint/2010/main" val="685636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le and Content - Glory">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CED1EF5-66F1-244A-B20F-F8BF4CA9520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535" y="0"/>
            <a:ext cx="15430500" cy="9144000"/>
          </a:xfrm>
          <a:prstGeom prst="rect">
            <a:avLst/>
          </a:prstGeom>
        </p:spPr>
      </p:pic>
      <p:sp>
        <p:nvSpPr>
          <p:cNvPr id="2" name="Holder 2"/>
          <p:cNvSpPr>
            <a:spLocks noGrp="1"/>
          </p:cNvSpPr>
          <p:nvPr>
            <p:ph type="title"/>
          </p:nvPr>
        </p:nvSpPr>
        <p:spPr>
          <a:xfrm>
            <a:off x="3098800" y="609600"/>
            <a:ext cx="11049000" cy="485139"/>
          </a:xfrm>
          <a:prstGeom prst="rect">
            <a:avLst/>
          </a:prstGeom>
        </p:spPr>
        <p:txBody>
          <a:bodyPr lIns="0" tIns="0" rIns="0" bIns="0"/>
          <a:lstStyle>
            <a:lvl1pPr algn="r">
              <a:defRPr sz="3200" b="0" i="0">
                <a:solidFill>
                  <a:schemeClr val="tx1"/>
                </a:solidFill>
                <a:latin typeface="+mn-lt"/>
                <a:cs typeface="Times New Roman"/>
              </a:defRPr>
            </a:lvl1pPr>
          </a:lstStyle>
          <a:p>
            <a:r>
              <a:rPr lang="en-US"/>
              <a:t>Click to edit Master title style</a:t>
            </a:r>
            <a:endParaRPr dirty="0"/>
          </a:p>
        </p:txBody>
      </p:sp>
      <p:sp>
        <p:nvSpPr>
          <p:cNvPr id="3" name="Holder 3"/>
          <p:cNvSpPr>
            <a:spLocks noGrp="1"/>
          </p:cNvSpPr>
          <p:nvPr>
            <p:ph type="body" idx="1"/>
          </p:nvPr>
        </p:nvSpPr>
        <p:spPr>
          <a:xfrm>
            <a:off x="3556000" y="1371601"/>
            <a:ext cx="11836400" cy="6244542"/>
          </a:xfrm>
          <a:prstGeom prst="rect">
            <a:avLst/>
          </a:prstGeom>
        </p:spPr>
        <p:txBody>
          <a:bodyPr lIns="0" tIns="0" rIns="0" bIns="0" anchor="ctr"/>
          <a:lstStyle>
            <a:lvl1pPr>
              <a:defRPr sz="4800" b="1" i="0">
                <a:solidFill>
                  <a:srgbClr val="D00000"/>
                </a:solidFill>
              </a:defRPr>
            </a:lvl1pPr>
          </a:lstStyle>
          <a:p>
            <a:pPr lvl="0"/>
            <a:r>
              <a:rPr lang="en-US"/>
              <a:t>Edit Master text styles</a:t>
            </a:r>
          </a:p>
        </p:txBody>
      </p:sp>
      <p:pic>
        <p:nvPicPr>
          <p:cNvPr id="28" name="Picture 27">
            <a:extLst>
              <a:ext uri="{FF2B5EF4-FFF2-40B4-BE49-F238E27FC236}">
                <a16:creationId xmlns:a16="http://schemas.microsoft.com/office/drawing/2014/main" id="{27BE951C-3295-CA4F-B6F5-BB04961B11B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9461" y="4019113"/>
            <a:ext cx="1271539" cy="1110770"/>
          </a:xfrm>
          <a:prstGeom prst="rect">
            <a:avLst/>
          </a:prstGeom>
        </p:spPr>
      </p:pic>
      <p:sp>
        <p:nvSpPr>
          <p:cNvPr id="10" name="object 5">
            <a:extLst>
              <a:ext uri="{FF2B5EF4-FFF2-40B4-BE49-F238E27FC236}">
                <a16:creationId xmlns:a16="http://schemas.microsoft.com/office/drawing/2014/main" id="{46EC2DA8-1199-9745-A1F2-769683C88F3F}"/>
              </a:ext>
            </a:extLst>
          </p:cNvPr>
          <p:cNvSpPr/>
          <p:nvPr userDrawn="1"/>
        </p:nvSpPr>
        <p:spPr>
          <a:xfrm>
            <a:off x="14528800" y="750568"/>
            <a:ext cx="1727200" cy="240031"/>
          </a:xfrm>
          <a:custGeom>
            <a:avLst/>
            <a:gdLst/>
            <a:ahLst/>
            <a:cxnLst/>
            <a:rect l="l" t="t" r="r" b="b"/>
            <a:pathLst>
              <a:path w="6096000" h="203200">
                <a:moveTo>
                  <a:pt x="0" y="203200"/>
                </a:moveTo>
                <a:lnTo>
                  <a:pt x="6096000" y="203200"/>
                </a:lnTo>
                <a:lnTo>
                  <a:pt x="6096000" y="0"/>
                </a:lnTo>
                <a:lnTo>
                  <a:pt x="0" y="0"/>
                </a:lnTo>
                <a:lnTo>
                  <a:pt x="0" y="203200"/>
                </a:lnTo>
                <a:close/>
              </a:path>
            </a:pathLst>
          </a:custGeom>
          <a:solidFill>
            <a:srgbClr val="D1D3D4"/>
          </a:solidFill>
        </p:spPr>
        <p:txBody>
          <a:bodyPr wrap="square" lIns="0" tIns="0" rIns="0" bIns="0" rtlCol="0"/>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 Red Grit">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D28A3B-03DC-3E41-A085-9E86B6F9BF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06587" y="0"/>
            <a:ext cx="14249400" cy="9144000"/>
          </a:xfrm>
          <a:prstGeom prst="rect">
            <a:avLst/>
          </a:prstGeom>
        </p:spPr>
      </p:pic>
      <p:pic>
        <p:nvPicPr>
          <p:cNvPr id="23" name="Picture 22">
            <a:extLst>
              <a:ext uri="{FF2B5EF4-FFF2-40B4-BE49-F238E27FC236}">
                <a16:creationId xmlns:a16="http://schemas.microsoft.com/office/drawing/2014/main" id="{7B382F4C-D42D-3E40-B287-E0BE1FA0239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9461" y="4019113"/>
            <a:ext cx="1271539" cy="1110769"/>
          </a:xfrm>
          <a:prstGeom prst="rect">
            <a:avLst/>
          </a:prstGeom>
        </p:spPr>
      </p:pic>
      <p:sp>
        <p:nvSpPr>
          <p:cNvPr id="24" name="Holder 2">
            <a:extLst>
              <a:ext uri="{FF2B5EF4-FFF2-40B4-BE49-F238E27FC236}">
                <a16:creationId xmlns:a16="http://schemas.microsoft.com/office/drawing/2014/main" id="{1D413CF6-ED99-9F42-BCF6-9786CB9735BB}"/>
              </a:ext>
            </a:extLst>
          </p:cNvPr>
          <p:cNvSpPr>
            <a:spLocks noGrp="1"/>
          </p:cNvSpPr>
          <p:nvPr>
            <p:ph type="title"/>
          </p:nvPr>
        </p:nvSpPr>
        <p:spPr>
          <a:xfrm>
            <a:off x="7975600" y="568961"/>
            <a:ext cx="6172200" cy="485139"/>
          </a:xfrm>
          <a:prstGeom prst="rect">
            <a:avLst/>
          </a:prstGeom>
        </p:spPr>
        <p:txBody>
          <a:bodyPr lIns="0" tIns="0" rIns="0" bIns="0"/>
          <a:lstStyle>
            <a:lvl1pPr algn="r">
              <a:defRPr sz="3200" b="0" i="0">
                <a:solidFill>
                  <a:schemeClr val="bg1"/>
                </a:solidFill>
                <a:latin typeface="+mn-lt"/>
                <a:cs typeface="Times New Roman"/>
              </a:defRPr>
            </a:lvl1pPr>
          </a:lstStyle>
          <a:p>
            <a:r>
              <a:rPr lang="en-US"/>
              <a:t>Click to edit Master title style</a:t>
            </a:r>
            <a:endParaRPr dirty="0"/>
          </a:p>
        </p:txBody>
      </p:sp>
      <p:sp>
        <p:nvSpPr>
          <p:cNvPr id="25" name="Holder 3">
            <a:extLst>
              <a:ext uri="{FF2B5EF4-FFF2-40B4-BE49-F238E27FC236}">
                <a16:creationId xmlns:a16="http://schemas.microsoft.com/office/drawing/2014/main" id="{D8F191FF-9478-5941-B04B-88C08C936642}"/>
              </a:ext>
            </a:extLst>
          </p:cNvPr>
          <p:cNvSpPr>
            <a:spLocks noGrp="1"/>
          </p:cNvSpPr>
          <p:nvPr>
            <p:ph type="body" idx="1"/>
          </p:nvPr>
        </p:nvSpPr>
        <p:spPr>
          <a:xfrm>
            <a:off x="3556000" y="1804669"/>
            <a:ext cx="11836400" cy="6577332"/>
          </a:xfrm>
          <a:prstGeom prst="rect">
            <a:avLst/>
          </a:prstGeom>
        </p:spPr>
        <p:txBody>
          <a:bodyPr lIns="0" tIns="0" rIns="0" bIns="0" anchor="ctr"/>
          <a:lstStyle>
            <a:lvl1pPr>
              <a:defRPr sz="4800" b="1" i="0">
                <a:solidFill>
                  <a:schemeClr val="bg1"/>
                </a:solidFill>
              </a:defRPr>
            </a:lvl1pPr>
          </a:lstStyle>
          <a:p>
            <a:pPr lvl="0"/>
            <a:r>
              <a:rPr lang="en-US"/>
              <a:t>Edit Master text styles</a:t>
            </a:r>
          </a:p>
        </p:txBody>
      </p:sp>
      <p:sp>
        <p:nvSpPr>
          <p:cNvPr id="10" name="object 5">
            <a:extLst>
              <a:ext uri="{FF2B5EF4-FFF2-40B4-BE49-F238E27FC236}">
                <a16:creationId xmlns:a16="http://schemas.microsoft.com/office/drawing/2014/main" id="{3D4B7669-FE11-C34B-AA73-1780BFEFD19E}"/>
              </a:ext>
            </a:extLst>
          </p:cNvPr>
          <p:cNvSpPr/>
          <p:nvPr userDrawn="1"/>
        </p:nvSpPr>
        <p:spPr>
          <a:xfrm>
            <a:off x="14528800" y="750568"/>
            <a:ext cx="1727200" cy="240031"/>
          </a:xfrm>
          <a:custGeom>
            <a:avLst/>
            <a:gdLst/>
            <a:ahLst/>
            <a:cxnLst/>
            <a:rect l="l" t="t" r="r" b="b"/>
            <a:pathLst>
              <a:path w="6096000" h="203200">
                <a:moveTo>
                  <a:pt x="0" y="203200"/>
                </a:moveTo>
                <a:lnTo>
                  <a:pt x="6096000" y="203200"/>
                </a:lnTo>
                <a:lnTo>
                  <a:pt x="6096000" y="0"/>
                </a:lnTo>
                <a:lnTo>
                  <a:pt x="0" y="0"/>
                </a:lnTo>
                <a:lnTo>
                  <a:pt x="0" y="203200"/>
                </a:lnTo>
                <a:close/>
              </a:path>
            </a:pathLst>
          </a:custGeom>
          <a:solidFill>
            <a:srgbClr val="D1D3D4"/>
          </a:solidFill>
        </p:spPr>
        <p:txBody>
          <a:bodyPr wrap="square" lIns="0" tIns="0" rIns="0" bIns="0" rtlCol="0"/>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 White Glor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D28A3B-03DC-3E41-A085-9E86B6F9BF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06587" y="0"/>
            <a:ext cx="14249400" cy="9144000"/>
          </a:xfrm>
          <a:prstGeom prst="rect">
            <a:avLst/>
          </a:prstGeom>
        </p:spPr>
      </p:pic>
      <p:pic>
        <p:nvPicPr>
          <p:cNvPr id="23" name="Picture 22">
            <a:extLst>
              <a:ext uri="{FF2B5EF4-FFF2-40B4-BE49-F238E27FC236}">
                <a16:creationId xmlns:a16="http://schemas.microsoft.com/office/drawing/2014/main" id="{7B382F4C-D42D-3E40-B287-E0BE1FA0239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9461" y="4019113"/>
            <a:ext cx="1271539" cy="1110769"/>
          </a:xfrm>
          <a:prstGeom prst="rect">
            <a:avLst/>
          </a:prstGeom>
        </p:spPr>
      </p:pic>
      <p:sp>
        <p:nvSpPr>
          <p:cNvPr id="24" name="Holder 2">
            <a:extLst>
              <a:ext uri="{FF2B5EF4-FFF2-40B4-BE49-F238E27FC236}">
                <a16:creationId xmlns:a16="http://schemas.microsoft.com/office/drawing/2014/main" id="{1D413CF6-ED99-9F42-BCF6-9786CB9735BB}"/>
              </a:ext>
            </a:extLst>
          </p:cNvPr>
          <p:cNvSpPr>
            <a:spLocks noGrp="1"/>
          </p:cNvSpPr>
          <p:nvPr>
            <p:ph type="title"/>
          </p:nvPr>
        </p:nvSpPr>
        <p:spPr>
          <a:xfrm>
            <a:off x="7975600" y="568961"/>
            <a:ext cx="6172200" cy="485139"/>
          </a:xfrm>
          <a:prstGeom prst="rect">
            <a:avLst/>
          </a:prstGeom>
        </p:spPr>
        <p:txBody>
          <a:bodyPr lIns="0" tIns="0" rIns="0" bIns="0"/>
          <a:lstStyle>
            <a:lvl1pPr algn="r">
              <a:defRPr sz="3200" b="0" i="0">
                <a:solidFill>
                  <a:srgbClr val="D00000"/>
                </a:solidFill>
                <a:latin typeface="+mn-lt"/>
                <a:cs typeface="Times New Roman"/>
              </a:defRPr>
            </a:lvl1pPr>
          </a:lstStyle>
          <a:p>
            <a:r>
              <a:rPr lang="en-US"/>
              <a:t>Click to edit Master title style</a:t>
            </a:r>
            <a:endParaRPr dirty="0"/>
          </a:p>
        </p:txBody>
      </p:sp>
      <p:sp>
        <p:nvSpPr>
          <p:cNvPr id="25" name="Holder 3">
            <a:extLst>
              <a:ext uri="{FF2B5EF4-FFF2-40B4-BE49-F238E27FC236}">
                <a16:creationId xmlns:a16="http://schemas.microsoft.com/office/drawing/2014/main" id="{D8F191FF-9478-5941-B04B-88C08C936642}"/>
              </a:ext>
            </a:extLst>
          </p:cNvPr>
          <p:cNvSpPr>
            <a:spLocks noGrp="1"/>
          </p:cNvSpPr>
          <p:nvPr>
            <p:ph type="body" idx="1"/>
          </p:nvPr>
        </p:nvSpPr>
        <p:spPr>
          <a:xfrm>
            <a:off x="3556000" y="1741167"/>
            <a:ext cx="11836400" cy="6640833"/>
          </a:xfrm>
          <a:prstGeom prst="rect">
            <a:avLst/>
          </a:prstGeom>
        </p:spPr>
        <p:txBody>
          <a:bodyPr lIns="0" tIns="0" rIns="0" bIns="0" anchor="ctr"/>
          <a:lstStyle>
            <a:lvl1pPr>
              <a:defRPr sz="4800" b="1" i="0">
                <a:solidFill>
                  <a:schemeClr val="tx1"/>
                </a:solidFill>
              </a:defRPr>
            </a:lvl1pPr>
          </a:lstStyle>
          <a:p>
            <a:pPr lvl="0"/>
            <a:r>
              <a:rPr lang="en-US"/>
              <a:t>Edit Master text styles</a:t>
            </a:r>
          </a:p>
        </p:txBody>
      </p:sp>
      <p:sp>
        <p:nvSpPr>
          <p:cNvPr id="7" name="object 5">
            <a:extLst>
              <a:ext uri="{FF2B5EF4-FFF2-40B4-BE49-F238E27FC236}">
                <a16:creationId xmlns:a16="http://schemas.microsoft.com/office/drawing/2014/main" id="{AE2C473B-FBD4-744C-8721-BD11A8CAE3DC}"/>
              </a:ext>
            </a:extLst>
          </p:cNvPr>
          <p:cNvSpPr/>
          <p:nvPr userDrawn="1"/>
        </p:nvSpPr>
        <p:spPr>
          <a:xfrm>
            <a:off x="14528800" y="750568"/>
            <a:ext cx="1727200" cy="240031"/>
          </a:xfrm>
          <a:custGeom>
            <a:avLst/>
            <a:gdLst/>
            <a:ahLst/>
            <a:cxnLst/>
            <a:rect l="l" t="t" r="r" b="b"/>
            <a:pathLst>
              <a:path w="6096000" h="203200">
                <a:moveTo>
                  <a:pt x="0" y="203200"/>
                </a:moveTo>
                <a:lnTo>
                  <a:pt x="6096000" y="203200"/>
                </a:lnTo>
                <a:lnTo>
                  <a:pt x="6096000" y="0"/>
                </a:lnTo>
                <a:lnTo>
                  <a:pt x="0" y="0"/>
                </a:lnTo>
                <a:lnTo>
                  <a:pt x="0" y="203200"/>
                </a:lnTo>
                <a:close/>
              </a:path>
            </a:pathLst>
          </a:custGeom>
          <a:solidFill>
            <a:srgbClr val="D00000"/>
          </a:solidFill>
        </p:spPr>
        <p:txBody>
          <a:bodyPr wrap="square" lIns="0" tIns="0" rIns="0" bIns="0" rtlCol="0"/>
          <a:lstStyle/>
          <a:p>
            <a:endParaRPr dirty="0"/>
          </a:p>
        </p:txBody>
      </p:sp>
    </p:spTree>
    <p:extLst>
      <p:ext uri="{BB962C8B-B14F-4D97-AF65-F5344CB8AC3E}">
        <p14:creationId xmlns:p14="http://schemas.microsoft.com/office/powerpoint/2010/main" val="218365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06D2750-218D-7944-9273-FB9708C65AEF}"/>
              </a:ext>
            </a:extLst>
          </p:cNvPr>
          <p:cNvSpPr>
            <a:spLocks noGrp="1"/>
          </p:cNvSpPr>
          <p:nvPr>
            <p:ph type="pic" sz="quarter" idx="10"/>
          </p:nvPr>
        </p:nvSpPr>
        <p:spPr>
          <a:xfrm>
            <a:off x="0" y="0"/>
            <a:ext cx="16256000" cy="9144000"/>
          </a:xfrm>
          <a:prstGeom prst="rect">
            <a:avLst/>
          </a:prstGeom>
        </p:spPr>
        <p:txBody>
          <a:bodyPr/>
          <a:lstStyle/>
          <a:p>
            <a:r>
              <a:rPr lang="en-US" dirty="0"/>
              <a:t>Click icon to add picture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348D41-B992-1349-8476-28FF2B68E3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61200" y="3581400"/>
            <a:ext cx="2123090" cy="1854652"/>
          </a:xfrm>
          <a:prstGeom prst="rect">
            <a:avLst/>
          </a:prstGeom>
        </p:spPr>
      </p:pic>
    </p:spTree>
    <p:extLst>
      <p:ext uri="{BB962C8B-B14F-4D97-AF65-F5344CB8AC3E}">
        <p14:creationId xmlns:p14="http://schemas.microsoft.com/office/powerpoint/2010/main" val="258213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B9C49-C685-6EC9-5A1D-40AA353324F0}"/>
              </a:ext>
            </a:extLst>
          </p:cNvPr>
          <p:cNvSpPr>
            <a:spLocks noGrp="1"/>
          </p:cNvSpPr>
          <p:nvPr>
            <p:ph type="ctrTitle"/>
          </p:nvPr>
        </p:nvSpPr>
        <p:spPr>
          <a:xfrm>
            <a:off x="2032000" y="1496484"/>
            <a:ext cx="12192000" cy="3183467"/>
          </a:xfr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5B470201-F43C-E195-BAFD-0D4EAFA6BF08}"/>
              </a:ext>
            </a:extLst>
          </p:cNvPr>
          <p:cNvSpPr>
            <a:spLocks noGrp="1"/>
          </p:cNvSpPr>
          <p:nvPr>
            <p:ph type="subTitle" idx="1"/>
          </p:nvPr>
        </p:nvSpPr>
        <p:spPr>
          <a:xfrm>
            <a:off x="2032000" y="4802717"/>
            <a:ext cx="12192000" cy="220768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EC3B54CC-535F-5491-0F08-CE3F314F3B30}"/>
              </a:ext>
            </a:extLst>
          </p:cNvPr>
          <p:cNvSpPr>
            <a:spLocks noGrp="1"/>
          </p:cNvSpPr>
          <p:nvPr>
            <p:ph type="dt" sz="half" idx="10"/>
          </p:nvPr>
        </p:nvSpPr>
        <p:spPr/>
        <p:txBody>
          <a:bodyPr/>
          <a:lstStyle/>
          <a:p>
            <a:fld id="{BB5DE546-56E6-45BA-932C-9A37E26CF3EA}" type="datetimeFigureOut">
              <a:rPr lang="en-US" smtClean="0"/>
              <a:t>5/20/26</a:t>
            </a:fld>
            <a:endParaRPr lang="en-US"/>
          </a:p>
        </p:txBody>
      </p:sp>
      <p:sp>
        <p:nvSpPr>
          <p:cNvPr id="5" name="Footer Placeholder 4">
            <a:extLst>
              <a:ext uri="{FF2B5EF4-FFF2-40B4-BE49-F238E27FC236}">
                <a16:creationId xmlns:a16="http://schemas.microsoft.com/office/drawing/2014/main" id="{398F2F14-E698-C77A-0797-7AB0BB053A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28C363-8D28-609C-0282-77B153E1C699}"/>
              </a:ext>
            </a:extLst>
          </p:cNvPr>
          <p:cNvSpPr>
            <a:spLocks noGrp="1"/>
          </p:cNvSpPr>
          <p:nvPr>
            <p:ph type="sldNum" sz="quarter" idx="12"/>
          </p:nvPr>
        </p:nvSpPr>
        <p:spPr/>
        <p:txBody>
          <a:bodyPr/>
          <a:lstStyle/>
          <a:p>
            <a:fld id="{7FA18E3D-2E2F-482C-A882-7059A9C366AB}" type="slidenum">
              <a:rPr lang="en-US" smtClean="0"/>
              <a:t>‹#›</a:t>
            </a:fld>
            <a:endParaRPr lang="en-US"/>
          </a:p>
        </p:txBody>
      </p:sp>
    </p:spTree>
    <p:extLst>
      <p:ext uri="{BB962C8B-B14F-4D97-AF65-F5344CB8AC3E}">
        <p14:creationId xmlns:p14="http://schemas.microsoft.com/office/powerpoint/2010/main" val="1190549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19717" y="486834"/>
            <a:ext cx="14020800" cy="1767417"/>
          </a:xfrm>
        </p:spPr>
        <p:txBody>
          <a:bodyPr/>
          <a:lstStyle/>
          <a:p>
            <a:r>
              <a:rPr lang="en-US"/>
              <a:t>Click to edit Master title style</a:t>
            </a:r>
          </a:p>
        </p:txBody>
      </p:sp>
      <p:sp>
        <p:nvSpPr>
          <p:cNvPr id="3" name="Text Placeholder 2"/>
          <p:cNvSpPr>
            <a:spLocks noGrp="1"/>
          </p:cNvSpPr>
          <p:nvPr>
            <p:ph type="body" idx="1"/>
          </p:nvPr>
        </p:nvSpPr>
        <p:spPr>
          <a:xfrm>
            <a:off x="1119718" y="2241551"/>
            <a:ext cx="6877049"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Edit Master text styles</a:t>
            </a:r>
          </a:p>
        </p:txBody>
      </p:sp>
      <p:sp>
        <p:nvSpPr>
          <p:cNvPr id="4" name="Content Placeholder 3"/>
          <p:cNvSpPr>
            <a:spLocks noGrp="1"/>
          </p:cNvSpPr>
          <p:nvPr>
            <p:ph sz="half" idx="2"/>
          </p:nvPr>
        </p:nvSpPr>
        <p:spPr>
          <a:xfrm>
            <a:off x="1119718" y="3340100"/>
            <a:ext cx="6877049"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29600" y="2241551"/>
            <a:ext cx="6910917"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Edit Master text styles</a:t>
            </a:r>
          </a:p>
        </p:txBody>
      </p:sp>
      <p:sp>
        <p:nvSpPr>
          <p:cNvPr id="6" name="Content Placeholder 5"/>
          <p:cNvSpPr>
            <a:spLocks noGrp="1"/>
          </p:cNvSpPr>
          <p:nvPr>
            <p:ph sz="quarter" idx="4"/>
          </p:nvPr>
        </p:nvSpPr>
        <p:spPr>
          <a:xfrm>
            <a:off x="8229600" y="3340100"/>
            <a:ext cx="6910917"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117600" y="8475134"/>
            <a:ext cx="3657600" cy="486833"/>
          </a:xfrm>
          <a:prstGeom prst="rect">
            <a:avLst/>
          </a:prstGeom>
        </p:spPr>
        <p:txBody>
          <a:bodyPr/>
          <a:lstStyle/>
          <a:p>
            <a:fld id="{CED44985-1F2E-474F-AE7B-0A3BFC2B4727}" type="datetimeFigureOut">
              <a:rPr lang="en-US" smtClean="0"/>
              <a:t>5/21/26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592D42-1D26-4C51-A38A-B9BD601E6643}" type="slidenum">
              <a:rPr lang="en-US" smtClean="0"/>
              <a:t>‹#›</a:t>
            </a:fld>
            <a:endParaRPr lang="en-US"/>
          </a:p>
        </p:txBody>
      </p:sp>
    </p:spTree>
    <p:extLst>
      <p:ext uri="{BB962C8B-B14F-4D97-AF65-F5344CB8AC3E}">
        <p14:creationId xmlns:p14="http://schemas.microsoft.com/office/powerpoint/2010/main" val="3522065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6" r:id="rId2"/>
    <p:sldLayoutId id="2147483662" r:id="rId3"/>
    <p:sldLayoutId id="2147483664" r:id="rId4"/>
    <p:sldLayoutId id="2147483667" r:id="rId5"/>
    <p:sldLayoutId id="2147483665" r:id="rId6"/>
    <p:sldLayoutId id="2147483668" r:id="rId7"/>
    <p:sldLayoutId id="2147483669" r:id="rId8"/>
    <p:sldLayoutId id="2147483670" r:id="rId9"/>
    <p:sldLayoutId id="2147483671" r:id="rId10"/>
    <p:sldLayoutId id="2147483672" r:id="rId11"/>
  </p:sldLayoutIdLs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14.jpe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pears@unl.edu" TargetMode="External"/><Relationship Id="rId2" Type="http://schemas.openxmlformats.org/officeDocument/2006/relationships/hyperlink" Target="https://myextension.unl.edu/pears-2026/"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hyperlink" Target="mailto:pears@unl.edu"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pears.io/plan/events/" TargetMode="External"/><Relationship Id="rId2" Type="http://schemas.openxmlformats.org/officeDocument/2006/relationships/hyperlink" Target="https://myextension.unl.edu/general-resources/pears-event-module/" TargetMode="External"/><Relationship Id="rId1" Type="http://schemas.openxmlformats.org/officeDocument/2006/relationships/slideLayout" Target="../slideLayouts/slideLayout3.xml"/><Relationship Id="rId4" Type="http://schemas.openxmlformats.org/officeDocument/2006/relationships/hyperlink" Target="https://pears.io/events/nebraskaextensio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hyperlink" Target="mailto:ltharnish2@unl.edu" TargetMode="External"/><Relationship Id="rId2" Type="http://schemas.openxmlformats.org/officeDocument/2006/relationships/hyperlink" Target="https://go.unl.edu/pears_event_module" TargetMode="Externa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hyperlink" Target="https://go.unl.edu/extension-careers" TargetMode="Externa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31.jpeg"/><Relationship Id="rId7" Type="http://schemas.openxmlformats.org/officeDocument/2006/relationships/diagramQuickStyle" Target="../diagrams/quickStyle4.xml"/><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32.png"/><Relationship Id="rId9" Type="http://schemas.microsoft.com/office/2007/relationships/diagramDrawing" Target="../diagrams/drawing4.xml"/></Relationships>
</file>

<file path=ppt/slides/_rels/slide43.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1.jpeg"/><Relationship Id="rId7" Type="http://schemas.openxmlformats.org/officeDocument/2006/relationships/diagramQuickStyle" Target="../diagrams/quickStyle5.xml"/><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2.png"/><Relationship Id="rId9" Type="http://schemas.microsoft.com/office/2007/relationships/diagramDrawing" Target="../diagrams/drawing5.xml"/></Relationships>
</file>

<file path=ppt/slides/_rels/slide4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image" Target="../media/image32.png"/></Relationships>
</file>

<file path=ppt/slides/_rels/slide45.xml.rels><?xml version="1.0" encoding="UTF-8" standalone="yes"?>
<Relationships xmlns="http://schemas.openxmlformats.org/package/2006/relationships"><Relationship Id="rId3" Type="http://schemas.openxmlformats.org/officeDocument/2006/relationships/hyperlink" Target="https://go.unl.edu/ruralpolltoolatn"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41.png"/></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9.xml"/><Relationship Id="rId1" Type="http://schemas.openxmlformats.org/officeDocument/2006/relationships/slideLayout" Target="../slideLayouts/slideLayout10.xml"/><Relationship Id="rId5" Type="http://schemas.openxmlformats.org/officeDocument/2006/relationships/chart" Target="../charts/chart1.xml"/><Relationship Id="rId4" Type="http://schemas.openxmlformats.org/officeDocument/2006/relationships/image" Target="../media/image32.png"/></Relationships>
</file>

<file path=ppt/slides/_rels/slide4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0.xml"/><Relationship Id="rId1" Type="http://schemas.openxmlformats.org/officeDocument/2006/relationships/slideLayout" Target="../slideLayouts/slideLayout10.xml"/><Relationship Id="rId5" Type="http://schemas.openxmlformats.org/officeDocument/2006/relationships/hyperlink" Target="mailto:rvogt2@unl.edu" TargetMode="External"/><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hyperlink" Target="http://john.re@unl.edu" TargetMode="External"/><Relationship Id="rId2" Type="http://schemas.openxmlformats.org/officeDocument/2006/relationships/hyperlink" Target="http://ppetersen4@unl.edu" TargetMode="Externa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hyperlink" Target="https://myextension.unl.edu/general-resources/title-ii-and-digital-accessibility/" TargetMode="Externa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hyperlink" Target="https://naceb.org/" TargetMode="External"/><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12.jp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13.jpe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FE51B06-C41D-C446-8534-94E5DF192CE2}"/>
              </a:ext>
            </a:extLst>
          </p:cNvPr>
          <p:cNvSpPr/>
          <p:nvPr/>
        </p:nvSpPr>
        <p:spPr>
          <a:xfrm>
            <a:off x="10795000" y="8001000"/>
            <a:ext cx="525780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2D940CF-51B1-0940-BD9E-FCF6B762CDB3}"/>
              </a:ext>
            </a:extLst>
          </p:cNvPr>
          <p:cNvSpPr txBox="1"/>
          <p:nvPr/>
        </p:nvSpPr>
        <p:spPr>
          <a:xfrm>
            <a:off x="1117600" y="2209800"/>
            <a:ext cx="8382000" cy="3477875"/>
          </a:xfrm>
          <a:prstGeom prst="rect">
            <a:avLst/>
          </a:prstGeom>
          <a:noFill/>
        </p:spPr>
        <p:txBody>
          <a:bodyPr wrap="square" rtlCol="0">
            <a:spAutoFit/>
          </a:bodyPr>
          <a:lstStyle/>
          <a:p>
            <a:pPr algn="ctr"/>
            <a:r>
              <a:rPr lang="en-US" sz="11000" b="1" dirty="0">
                <a:solidFill>
                  <a:schemeClr val="bg1"/>
                </a:solidFill>
                <a:latin typeface="Palatino" pitchFamily="2" charset="77"/>
                <a:ea typeface="Palatino" pitchFamily="2" charset="77"/>
                <a:cs typeface="Verdana" panose="020B0604030504040204" pitchFamily="34" charset="0"/>
              </a:rPr>
              <a:t>Extension Huddle</a:t>
            </a:r>
          </a:p>
        </p:txBody>
      </p:sp>
      <p:sp>
        <p:nvSpPr>
          <p:cNvPr id="9" name="TextBox 8">
            <a:extLst>
              <a:ext uri="{FF2B5EF4-FFF2-40B4-BE49-F238E27FC236}">
                <a16:creationId xmlns:a16="http://schemas.microsoft.com/office/drawing/2014/main" id="{62B887AD-FD50-D64F-BA17-9EA555746B1D}"/>
              </a:ext>
            </a:extLst>
          </p:cNvPr>
          <p:cNvSpPr txBox="1"/>
          <p:nvPr/>
        </p:nvSpPr>
        <p:spPr>
          <a:xfrm>
            <a:off x="8128000" y="7866102"/>
            <a:ext cx="8077200" cy="1107996"/>
          </a:xfrm>
          <a:prstGeom prst="rect">
            <a:avLst/>
          </a:prstGeom>
          <a:noFill/>
        </p:spPr>
        <p:txBody>
          <a:bodyPr wrap="square" rtlCol="0">
            <a:spAutoFit/>
          </a:bodyPr>
          <a:lstStyle/>
          <a:p>
            <a:pPr algn="ctr"/>
            <a:r>
              <a:rPr lang="en-US" sz="6600" b="1" dirty="0">
                <a:solidFill>
                  <a:srgbClr val="C00000"/>
                </a:solidFill>
                <a:latin typeface="Palatino" pitchFamily="2" charset="77"/>
                <a:ea typeface="Palatino" pitchFamily="2" charset="77"/>
              </a:rPr>
              <a:t>May 21, 2026</a:t>
            </a:r>
          </a:p>
        </p:txBody>
      </p:sp>
      <p:sp>
        <p:nvSpPr>
          <p:cNvPr id="3" name="Oval 2">
            <a:extLst>
              <a:ext uri="{FF2B5EF4-FFF2-40B4-BE49-F238E27FC236}">
                <a16:creationId xmlns:a16="http://schemas.microsoft.com/office/drawing/2014/main" id="{59ABAEF3-1C30-D34C-B8FD-B72E0E0DB73E}"/>
              </a:ext>
            </a:extLst>
          </p:cNvPr>
          <p:cNvSpPr/>
          <p:nvPr/>
        </p:nvSpPr>
        <p:spPr>
          <a:xfrm>
            <a:off x="1498600" y="228600"/>
            <a:ext cx="7467600" cy="7162800"/>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59977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EF9"/>
        </a:solidFill>
        <a:effectLst/>
      </p:bgPr>
    </p:bg>
    <p:spTree>
      <p:nvGrpSpPr>
        <p:cNvPr id="1" name="">
          <a:extLst>
            <a:ext uri="{FF2B5EF4-FFF2-40B4-BE49-F238E27FC236}">
              <a16:creationId xmlns:a16="http://schemas.microsoft.com/office/drawing/2014/main" id="{29BAC797-ABF3-C0C8-F99F-A8F377CE9D5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7965BB2-B014-436D-AD27-CE1B38D95027}"/>
              </a:ext>
            </a:extLst>
          </p:cNvPr>
          <p:cNvSpPr txBox="1"/>
          <p:nvPr/>
        </p:nvSpPr>
        <p:spPr>
          <a:xfrm>
            <a:off x="716549" y="2079010"/>
            <a:ext cx="15112800" cy="4893712"/>
          </a:xfrm>
          <a:prstGeom prst="rect">
            <a:avLst/>
          </a:prstGeom>
          <a:noFill/>
        </p:spPr>
        <p:txBody>
          <a:bodyPr wrap="square" rtlCol="0">
            <a:spAutoFit/>
          </a:bodyPr>
          <a:lstStyle/>
          <a:p>
            <a:pPr>
              <a:spcAft>
                <a:spcPts val="800"/>
              </a:spcAft>
            </a:pPr>
            <a:r>
              <a:rPr lang="en-US" sz="3200" b="1" dirty="0">
                <a:latin typeface="Calibri" panose="020F0502020204030204" pitchFamily="34" charset="0"/>
                <a:ea typeface="Calibri" panose="020F0502020204030204" pitchFamily="34" charset="0"/>
                <a:cs typeface="Calibri" panose="020F0502020204030204" pitchFamily="34" charset="0"/>
              </a:rPr>
              <a:t>Horticulture, Landscape, &amp; Environmental Systems</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Provided educational programs on mitigating risk from wildfires around the home landscape.</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Developed information to residents on how to safely address damaged trees following a storm.</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Answered questions from people concerned about contamination from flood waters impacting private wells.</a:t>
            </a:r>
            <a:endParaRPr lang="en-US" sz="2400" b="1" dirty="0">
              <a:latin typeface="Calibri" panose="020F0502020204030204" pitchFamily="34" charset="0"/>
              <a:ea typeface="Calibri" panose="020F0502020204030204" pitchFamily="34" charset="0"/>
              <a:cs typeface="Calibri" panose="020F0502020204030204" pitchFamily="34" charset="0"/>
            </a:endParaRPr>
          </a:p>
          <a:p>
            <a:pPr>
              <a:spcAft>
                <a:spcPts val="800"/>
              </a:spcAft>
            </a:pPr>
            <a:br>
              <a:rPr lang="en-US" sz="2667" b="1" dirty="0">
                <a:latin typeface="Calibri" panose="020F0502020204030204" pitchFamily="34" charset="0"/>
                <a:ea typeface="Calibri" panose="020F0502020204030204" pitchFamily="34" charset="0"/>
                <a:cs typeface="Calibri" panose="020F0502020204030204" pitchFamily="34" charset="0"/>
              </a:rPr>
            </a:br>
            <a:r>
              <a:rPr lang="en-US" sz="3200" b="1" dirty="0">
                <a:latin typeface="Calibri" panose="020F0502020204030204" pitchFamily="34" charset="0"/>
                <a:ea typeface="Calibri" panose="020F0502020204030204" pitchFamily="34" charset="0"/>
                <a:cs typeface="Calibri" panose="020F0502020204030204" pitchFamily="34" charset="0"/>
              </a:rPr>
              <a:t>Health &amp; Wellbeing</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Provided food safety information following power outages.</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Presented an emergency preparedness program at the area Community Senior Center.</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Helped families learn about low cost, no cost pantry items for their emergency kits.</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Shared resources on stress and mental health and wellbeing following a disaster event.</a:t>
            </a:r>
          </a:p>
        </p:txBody>
      </p:sp>
      <p:sp>
        <p:nvSpPr>
          <p:cNvPr id="2" name="Title 1">
            <a:extLst>
              <a:ext uri="{FF2B5EF4-FFF2-40B4-BE49-F238E27FC236}">
                <a16:creationId xmlns:a16="http://schemas.microsoft.com/office/drawing/2014/main" id="{72CDA9CB-0E76-63C9-8DE8-A2E22B9525C8}"/>
              </a:ext>
            </a:extLst>
          </p:cNvPr>
          <p:cNvSpPr>
            <a:spLocks noGrp="1"/>
          </p:cNvSpPr>
          <p:nvPr>
            <p:ph type="title"/>
          </p:nvPr>
        </p:nvSpPr>
        <p:spPr>
          <a:xfrm>
            <a:off x="1119718" y="-2133600"/>
            <a:ext cx="5242983" cy="2133600"/>
          </a:xfrm>
        </p:spPr>
        <p:txBody>
          <a:bodyPr vert="horz" lIns="121920" tIns="60960" rIns="121920" bIns="60960" rtlCol="0" anchor="b">
            <a:normAutofit/>
          </a:bodyPr>
          <a:lstStyle/>
          <a:p>
            <a:r>
              <a:rPr lang="en-US" dirty="0"/>
              <a:t>NE Role</a:t>
            </a:r>
          </a:p>
        </p:txBody>
      </p:sp>
      <p:pic>
        <p:nvPicPr>
          <p:cNvPr id="4" name="Picture 3" descr="Nebraska EDEN Logo">
            <a:extLst>
              <a:ext uri="{FF2B5EF4-FFF2-40B4-BE49-F238E27FC236}">
                <a16:creationId xmlns:a16="http://schemas.microsoft.com/office/drawing/2014/main" id="{E3FF2D19-40F1-98C6-B694-6C83EE6978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79047" y="214218"/>
            <a:ext cx="1578707" cy="1052471"/>
          </a:xfrm>
          <a:prstGeom prst="rect">
            <a:avLst/>
          </a:prstGeom>
        </p:spPr>
      </p:pic>
      <p:pic>
        <p:nvPicPr>
          <p:cNvPr id="6" name="Picture 5" descr="Nebraska Extension">
            <a:extLst>
              <a:ext uri="{FF2B5EF4-FFF2-40B4-BE49-F238E27FC236}">
                <a16:creationId xmlns:a16="http://schemas.microsoft.com/office/drawing/2014/main" id="{E7CA9C14-A564-152C-1F8A-ACDD2FA5942C}"/>
              </a:ext>
            </a:extLst>
          </p:cNvPr>
          <p:cNvPicPr>
            <a:picLocks noChangeAspect="1"/>
          </p:cNvPicPr>
          <p:nvPr/>
        </p:nvPicPr>
        <p:blipFill>
          <a:blip r:embed="rId4"/>
          <a:stretch>
            <a:fillRect/>
          </a:stretch>
        </p:blipFill>
        <p:spPr>
          <a:xfrm>
            <a:off x="918349" y="570074"/>
            <a:ext cx="2659132" cy="849057"/>
          </a:xfrm>
          <a:prstGeom prst="rect">
            <a:avLst/>
          </a:prstGeom>
        </p:spPr>
      </p:pic>
      <p:sp>
        <p:nvSpPr>
          <p:cNvPr id="9" name="Title 4">
            <a:extLst>
              <a:ext uri="{FF2B5EF4-FFF2-40B4-BE49-F238E27FC236}">
                <a16:creationId xmlns:a16="http://schemas.microsoft.com/office/drawing/2014/main" id="{0F26C1F6-9AA3-9233-CCDB-DFC256DD7CD1}"/>
              </a:ext>
            </a:extLst>
          </p:cNvPr>
          <p:cNvSpPr txBox="1">
            <a:spLocks/>
          </p:cNvSpPr>
          <p:nvPr/>
        </p:nvSpPr>
        <p:spPr>
          <a:xfrm>
            <a:off x="348667" y="7802928"/>
            <a:ext cx="14419733" cy="779572"/>
          </a:xfrm>
          <a:prstGeom prst="rect">
            <a:avLst/>
          </a:prstGeom>
          <a:noFill/>
          <a:ln>
            <a:noFill/>
            <a:prstDash/>
          </a:ln>
          <a:effectLst/>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133" i="1" dirty="0">
                <a:latin typeface="Calibri" panose="020F0502020204030204" pitchFamily="34" charset="0"/>
                <a:ea typeface="Calibri" panose="020F0502020204030204" pitchFamily="34" charset="0"/>
                <a:cs typeface="Calibri" panose="020F0502020204030204" pitchFamily="34" charset="0"/>
              </a:rPr>
              <a:t>Strengthening extension’s capacity to provide education and outreach through collaborative networks in response to all-hazards emergencies and disaster events.</a:t>
            </a:r>
            <a:endParaRPr lang="en-US" sz="2133" i="1" dirty="0">
              <a:latin typeface="Arial" panose="020B0604020202020204" pitchFamily="34" charset="0"/>
              <a:ea typeface="+mn-ea"/>
              <a:cs typeface="Arial" panose="020B0604020202020204" pitchFamily="34" charset="0"/>
            </a:endParaRPr>
          </a:p>
        </p:txBody>
      </p:sp>
      <p:sp>
        <p:nvSpPr>
          <p:cNvPr id="5" name="Title 4">
            <a:extLst>
              <a:ext uri="{FF2B5EF4-FFF2-40B4-BE49-F238E27FC236}">
                <a16:creationId xmlns:a16="http://schemas.microsoft.com/office/drawing/2014/main" id="{8625FBE1-E09C-FB1E-8F22-A494CD9943EF}"/>
              </a:ext>
            </a:extLst>
          </p:cNvPr>
          <p:cNvSpPr txBox="1">
            <a:spLocks/>
          </p:cNvSpPr>
          <p:nvPr/>
        </p:nvSpPr>
        <p:spPr>
          <a:xfrm>
            <a:off x="5208896" y="740453"/>
            <a:ext cx="6129665" cy="533544"/>
          </a:xfrm>
          <a:prstGeom prst="rect">
            <a:avLst/>
          </a:prstGeom>
          <a:noFill/>
          <a:ln>
            <a:noFill/>
            <a:prstDash/>
          </a:ln>
          <a:effectLst/>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667" b="1" dirty="0">
                <a:latin typeface="Calibri" panose="020F0502020204030204" pitchFamily="34" charset="0"/>
                <a:ea typeface="Calibri" panose="020F0502020204030204" pitchFamily="34" charset="0"/>
                <a:cs typeface="Calibri" panose="020F0502020204030204" pitchFamily="34" charset="0"/>
              </a:rPr>
              <a:t>Disaster Education Is Built Into Our Work</a:t>
            </a:r>
            <a:endParaRPr lang="en-US" sz="2667" b="1" dirty="0">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67859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EF9"/>
        </a:solidFill>
        <a:effectLst/>
      </p:bgPr>
    </p:bg>
    <p:spTree>
      <p:nvGrpSpPr>
        <p:cNvPr id="1" name="">
          <a:extLst>
            <a:ext uri="{FF2B5EF4-FFF2-40B4-BE49-F238E27FC236}">
              <a16:creationId xmlns:a16="http://schemas.microsoft.com/office/drawing/2014/main" id="{DF0E7556-1492-61D9-14B1-A31554A3F02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D2659E4-78C3-B3EF-DEE4-7D87A83CA628}"/>
              </a:ext>
            </a:extLst>
          </p:cNvPr>
          <p:cNvSpPr txBox="1"/>
          <p:nvPr/>
        </p:nvSpPr>
        <p:spPr>
          <a:xfrm>
            <a:off x="716549" y="2079009"/>
            <a:ext cx="15112800" cy="5324535"/>
          </a:xfrm>
          <a:prstGeom prst="rect">
            <a:avLst/>
          </a:prstGeom>
          <a:noFill/>
        </p:spPr>
        <p:txBody>
          <a:bodyPr wrap="square" rtlCol="0">
            <a:spAutoFit/>
          </a:bodyPr>
          <a:lstStyle/>
          <a:p>
            <a:pPr>
              <a:spcAft>
                <a:spcPts val="800"/>
              </a:spcAft>
            </a:pPr>
            <a:r>
              <a:rPr lang="en-US" sz="3200" b="1" dirty="0">
                <a:latin typeface="Calibri" panose="020F0502020204030204" pitchFamily="34" charset="0"/>
                <a:ea typeface="Calibri" panose="020F0502020204030204" pitchFamily="34" charset="0"/>
                <a:cs typeface="Calibri" panose="020F0502020204030204" pitchFamily="34" charset="0"/>
              </a:rPr>
              <a:t>Early Childhood</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Helped a childcare facility develop an emergency plan and continuity of operations business plan.</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Invited to speak at a preschool to share information and resources with teachers focused on helping young children practice calming strategies during and after stressful events.</a:t>
            </a:r>
          </a:p>
          <a:p>
            <a:pPr>
              <a:spcAft>
                <a:spcPts val="800"/>
              </a:spcAft>
            </a:pPr>
            <a:endParaRPr lang="en-US" sz="2400" dirty="0">
              <a:latin typeface="Calibri" panose="020F0502020204030204" pitchFamily="34" charset="0"/>
              <a:ea typeface="Calibri" panose="020F0502020204030204" pitchFamily="34" charset="0"/>
              <a:cs typeface="Calibri" panose="020F0502020204030204" pitchFamily="34" charset="0"/>
            </a:endParaRPr>
          </a:p>
          <a:p>
            <a:pPr>
              <a:spcAft>
                <a:spcPts val="800"/>
              </a:spcAft>
            </a:pPr>
            <a:r>
              <a:rPr lang="en-US" sz="3200" b="1" dirty="0">
                <a:latin typeface="Calibri" panose="020F0502020204030204" pitchFamily="34" charset="0"/>
                <a:ea typeface="Calibri" panose="020F0502020204030204" pitchFamily="34" charset="0"/>
                <a:cs typeface="Calibri" panose="020F0502020204030204" pitchFamily="34" charset="0"/>
              </a:rPr>
              <a:t>Rural Prosperity Nebraska</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Engaged with business to provide sessions on creating Continuity of Operations Plans.</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Participated in a tabletop exercise organized by local organizations.</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Worked with the area Ministerial Association to organize a program on active threats in places of worship. </a:t>
            </a:r>
          </a:p>
          <a:p>
            <a:pPr>
              <a:spcAft>
                <a:spcPts val="800"/>
              </a:spcAft>
            </a:pPr>
            <a:endParaRPr lang="en-US" sz="2400" dirty="0">
              <a:latin typeface="Calibri" panose="020F0502020204030204" pitchFamily="34" charset="0"/>
              <a:ea typeface="Calibri" panose="020F0502020204030204" pitchFamily="34" charset="0"/>
              <a:cs typeface="Calibri" panose="020F0502020204030204" pitchFamily="34" charset="0"/>
            </a:endParaRPr>
          </a:p>
          <a:p>
            <a:pPr>
              <a:spcAft>
                <a:spcPts val="800"/>
              </a:spcAft>
            </a:pP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CFEAF5F9-2FE4-A8F2-55FC-D3D5CCA8510D}"/>
              </a:ext>
            </a:extLst>
          </p:cNvPr>
          <p:cNvSpPr>
            <a:spLocks noGrp="1"/>
          </p:cNvSpPr>
          <p:nvPr>
            <p:ph type="title"/>
          </p:nvPr>
        </p:nvSpPr>
        <p:spPr>
          <a:xfrm>
            <a:off x="1119718" y="-2133600"/>
            <a:ext cx="5242983" cy="2133600"/>
          </a:xfrm>
        </p:spPr>
        <p:txBody>
          <a:bodyPr vert="horz" lIns="121920" tIns="60960" rIns="121920" bIns="60960" rtlCol="0" anchor="b">
            <a:normAutofit/>
          </a:bodyPr>
          <a:lstStyle/>
          <a:p>
            <a:r>
              <a:rPr lang="en-US" dirty="0"/>
              <a:t>NE Role</a:t>
            </a:r>
          </a:p>
        </p:txBody>
      </p:sp>
      <p:pic>
        <p:nvPicPr>
          <p:cNvPr id="4" name="Picture 3" descr="Nebraska EDEN Logo">
            <a:extLst>
              <a:ext uri="{FF2B5EF4-FFF2-40B4-BE49-F238E27FC236}">
                <a16:creationId xmlns:a16="http://schemas.microsoft.com/office/drawing/2014/main" id="{2E6D23E9-0B88-B8C0-B387-107DBAA030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79047" y="214218"/>
            <a:ext cx="1578707" cy="1052471"/>
          </a:xfrm>
          <a:prstGeom prst="rect">
            <a:avLst/>
          </a:prstGeom>
        </p:spPr>
      </p:pic>
      <p:pic>
        <p:nvPicPr>
          <p:cNvPr id="6" name="Picture 5" descr="Nebraska Extension">
            <a:extLst>
              <a:ext uri="{FF2B5EF4-FFF2-40B4-BE49-F238E27FC236}">
                <a16:creationId xmlns:a16="http://schemas.microsoft.com/office/drawing/2014/main" id="{429EF555-7A7D-E0FA-5DE0-B59697BEBEC8}"/>
              </a:ext>
            </a:extLst>
          </p:cNvPr>
          <p:cNvPicPr>
            <a:picLocks noChangeAspect="1"/>
          </p:cNvPicPr>
          <p:nvPr/>
        </p:nvPicPr>
        <p:blipFill>
          <a:blip r:embed="rId4"/>
          <a:stretch>
            <a:fillRect/>
          </a:stretch>
        </p:blipFill>
        <p:spPr>
          <a:xfrm>
            <a:off x="918349" y="570074"/>
            <a:ext cx="2659132" cy="849057"/>
          </a:xfrm>
          <a:prstGeom prst="rect">
            <a:avLst/>
          </a:prstGeom>
        </p:spPr>
      </p:pic>
      <p:sp>
        <p:nvSpPr>
          <p:cNvPr id="9" name="Title 4">
            <a:extLst>
              <a:ext uri="{FF2B5EF4-FFF2-40B4-BE49-F238E27FC236}">
                <a16:creationId xmlns:a16="http://schemas.microsoft.com/office/drawing/2014/main" id="{2058F59A-4243-4E5B-B506-6D1C7AE678B1}"/>
              </a:ext>
            </a:extLst>
          </p:cNvPr>
          <p:cNvSpPr txBox="1">
            <a:spLocks/>
          </p:cNvSpPr>
          <p:nvPr/>
        </p:nvSpPr>
        <p:spPr>
          <a:xfrm>
            <a:off x="348667" y="7802928"/>
            <a:ext cx="14419733" cy="779572"/>
          </a:xfrm>
          <a:prstGeom prst="rect">
            <a:avLst/>
          </a:prstGeom>
          <a:noFill/>
          <a:ln>
            <a:noFill/>
            <a:prstDash/>
          </a:ln>
          <a:effectLst/>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133" i="1" dirty="0">
                <a:latin typeface="Calibri" panose="020F0502020204030204" pitchFamily="34" charset="0"/>
                <a:ea typeface="Calibri" panose="020F0502020204030204" pitchFamily="34" charset="0"/>
                <a:cs typeface="Calibri" panose="020F0502020204030204" pitchFamily="34" charset="0"/>
              </a:rPr>
              <a:t>Strengthening extension’s capacity to provide education and outreach through collaborative networks in response to all-hazards emergencies and disaster events.</a:t>
            </a:r>
            <a:endParaRPr lang="en-US" sz="2133" i="1" dirty="0">
              <a:latin typeface="Arial" panose="020B0604020202020204" pitchFamily="34" charset="0"/>
              <a:ea typeface="+mn-ea"/>
              <a:cs typeface="Arial" panose="020B0604020202020204" pitchFamily="34" charset="0"/>
            </a:endParaRPr>
          </a:p>
        </p:txBody>
      </p:sp>
      <p:sp>
        <p:nvSpPr>
          <p:cNvPr id="5" name="Title 4">
            <a:extLst>
              <a:ext uri="{FF2B5EF4-FFF2-40B4-BE49-F238E27FC236}">
                <a16:creationId xmlns:a16="http://schemas.microsoft.com/office/drawing/2014/main" id="{2F35BB67-4CB5-AF67-4BEE-0E455BA017F2}"/>
              </a:ext>
            </a:extLst>
          </p:cNvPr>
          <p:cNvSpPr txBox="1">
            <a:spLocks/>
          </p:cNvSpPr>
          <p:nvPr/>
        </p:nvSpPr>
        <p:spPr>
          <a:xfrm>
            <a:off x="5208896" y="740453"/>
            <a:ext cx="6129665" cy="533544"/>
          </a:xfrm>
          <a:prstGeom prst="rect">
            <a:avLst/>
          </a:prstGeom>
          <a:noFill/>
          <a:ln>
            <a:noFill/>
            <a:prstDash/>
          </a:ln>
          <a:effectLst/>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667" b="1" dirty="0">
                <a:latin typeface="Calibri" panose="020F0502020204030204" pitchFamily="34" charset="0"/>
                <a:ea typeface="Calibri" panose="020F0502020204030204" pitchFamily="34" charset="0"/>
                <a:cs typeface="Calibri" panose="020F0502020204030204" pitchFamily="34" charset="0"/>
              </a:rPr>
              <a:t>Disaster Education Is Built Into Our Work</a:t>
            </a:r>
            <a:endParaRPr lang="en-US" sz="2667" b="1" dirty="0">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4951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EF9"/>
        </a:solidFill>
        <a:effectLst/>
      </p:bgPr>
    </p:bg>
    <p:spTree>
      <p:nvGrpSpPr>
        <p:cNvPr id="1" name="">
          <a:extLst>
            <a:ext uri="{FF2B5EF4-FFF2-40B4-BE49-F238E27FC236}">
              <a16:creationId xmlns:a16="http://schemas.microsoft.com/office/drawing/2014/main" id="{4D42F3DF-650E-BE0D-E462-A1B3961E4F6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C33ED7C-F417-5A69-E634-85DDADAD6569}"/>
              </a:ext>
            </a:extLst>
          </p:cNvPr>
          <p:cNvSpPr txBox="1"/>
          <p:nvPr/>
        </p:nvSpPr>
        <p:spPr>
          <a:xfrm>
            <a:off x="716549" y="2098087"/>
            <a:ext cx="15112800" cy="2000548"/>
          </a:xfrm>
          <a:prstGeom prst="rect">
            <a:avLst/>
          </a:prstGeom>
          <a:noFill/>
        </p:spPr>
        <p:txBody>
          <a:bodyPr wrap="square" rtlCol="0">
            <a:spAutoFit/>
          </a:bodyPr>
          <a:lstStyle/>
          <a:p>
            <a:pPr>
              <a:spcAft>
                <a:spcPts val="800"/>
              </a:spcAft>
            </a:pPr>
            <a:r>
              <a:rPr lang="en-US" sz="3200" b="1" dirty="0">
                <a:latin typeface="Calibri" panose="020F0502020204030204" pitchFamily="34" charset="0"/>
                <a:ea typeface="Calibri" panose="020F0502020204030204" pitchFamily="34" charset="0"/>
                <a:cs typeface="Calibri" panose="020F0502020204030204" pitchFamily="34" charset="0"/>
              </a:rPr>
              <a:t>Water &amp; Cropping Systems</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Presented a webinar on fire damage and impacts on crop residue.</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Used a drone to assess damage to row crops following a major hail event.</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Served as a guest panelist at the 2026 Yonts Water Conference the critical water situation in the North Platte Basin</a:t>
            </a:r>
            <a:r>
              <a:rPr lang="en-US" sz="2133" dirty="0">
                <a:latin typeface="Calibri" panose="020F0502020204030204" pitchFamily="34" charset="0"/>
                <a:ea typeface="Calibri" panose="020F0502020204030204" pitchFamily="34" charset="0"/>
                <a:cs typeface="Calibri" panose="020F0502020204030204" pitchFamily="34" charset="0"/>
              </a:rPr>
              <a:t>.</a:t>
            </a:r>
          </a:p>
        </p:txBody>
      </p:sp>
      <p:sp>
        <p:nvSpPr>
          <p:cNvPr id="2" name="Title 1">
            <a:extLst>
              <a:ext uri="{FF2B5EF4-FFF2-40B4-BE49-F238E27FC236}">
                <a16:creationId xmlns:a16="http://schemas.microsoft.com/office/drawing/2014/main" id="{3DFD28E7-A983-90C5-4818-60ED623FD608}"/>
              </a:ext>
            </a:extLst>
          </p:cNvPr>
          <p:cNvSpPr>
            <a:spLocks noGrp="1"/>
          </p:cNvSpPr>
          <p:nvPr>
            <p:ph type="title"/>
          </p:nvPr>
        </p:nvSpPr>
        <p:spPr>
          <a:xfrm>
            <a:off x="1119718" y="-2133600"/>
            <a:ext cx="5242983" cy="2133600"/>
          </a:xfrm>
        </p:spPr>
        <p:txBody>
          <a:bodyPr vert="horz" lIns="121920" tIns="60960" rIns="121920" bIns="60960" rtlCol="0" anchor="b">
            <a:normAutofit/>
          </a:bodyPr>
          <a:lstStyle/>
          <a:p>
            <a:r>
              <a:rPr lang="en-US" dirty="0"/>
              <a:t>NE Role</a:t>
            </a:r>
          </a:p>
        </p:txBody>
      </p:sp>
      <p:pic>
        <p:nvPicPr>
          <p:cNvPr id="4" name="Picture 3" descr="Nebraska EDEN Logo">
            <a:extLst>
              <a:ext uri="{FF2B5EF4-FFF2-40B4-BE49-F238E27FC236}">
                <a16:creationId xmlns:a16="http://schemas.microsoft.com/office/drawing/2014/main" id="{E6F95A48-1C39-39E6-CDDD-58ABC3041B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79047" y="214218"/>
            <a:ext cx="1578707" cy="1052471"/>
          </a:xfrm>
          <a:prstGeom prst="rect">
            <a:avLst/>
          </a:prstGeom>
        </p:spPr>
      </p:pic>
      <p:pic>
        <p:nvPicPr>
          <p:cNvPr id="6" name="Picture 5" descr="Nebraska Extension">
            <a:extLst>
              <a:ext uri="{FF2B5EF4-FFF2-40B4-BE49-F238E27FC236}">
                <a16:creationId xmlns:a16="http://schemas.microsoft.com/office/drawing/2014/main" id="{B30A411A-FDDC-C0E9-1DD3-2CD148111A6C}"/>
              </a:ext>
            </a:extLst>
          </p:cNvPr>
          <p:cNvPicPr>
            <a:picLocks noChangeAspect="1"/>
          </p:cNvPicPr>
          <p:nvPr/>
        </p:nvPicPr>
        <p:blipFill>
          <a:blip r:embed="rId4"/>
          <a:stretch>
            <a:fillRect/>
          </a:stretch>
        </p:blipFill>
        <p:spPr>
          <a:xfrm>
            <a:off x="918349" y="570074"/>
            <a:ext cx="2659132" cy="849057"/>
          </a:xfrm>
          <a:prstGeom prst="rect">
            <a:avLst/>
          </a:prstGeom>
        </p:spPr>
      </p:pic>
      <p:sp>
        <p:nvSpPr>
          <p:cNvPr id="9" name="Title 4">
            <a:extLst>
              <a:ext uri="{FF2B5EF4-FFF2-40B4-BE49-F238E27FC236}">
                <a16:creationId xmlns:a16="http://schemas.microsoft.com/office/drawing/2014/main" id="{265897D9-FE54-8635-ADA5-CA9908A2A6C9}"/>
              </a:ext>
            </a:extLst>
          </p:cNvPr>
          <p:cNvSpPr txBox="1">
            <a:spLocks/>
          </p:cNvSpPr>
          <p:nvPr/>
        </p:nvSpPr>
        <p:spPr>
          <a:xfrm>
            <a:off x="212282" y="7794228"/>
            <a:ext cx="14419733" cy="779572"/>
          </a:xfrm>
          <a:prstGeom prst="rect">
            <a:avLst/>
          </a:prstGeom>
          <a:noFill/>
          <a:ln>
            <a:noFill/>
            <a:prstDash/>
          </a:ln>
          <a:effectLst/>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133" i="1" dirty="0">
                <a:latin typeface="Calibri" panose="020F0502020204030204" pitchFamily="34" charset="0"/>
                <a:ea typeface="Calibri" panose="020F0502020204030204" pitchFamily="34" charset="0"/>
                <a:cs typeface="Calibri" panose="020F0502020204030204" pitchFamily="34" charset="0"/>
              </a:rPr>
              <a:t>Strengthening extension’s capacity to provide education and outreach through collaborative networks in response to all-hazards emergencies and disaster events.</a:t>
            </a:r>
            <a:endParaRPr lang="en-US" sz="2133" i="1" dirty="0">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1D0703DC-45DE-2940-2500-4A7D2A99F2FD}"/>
              </a:ext>
            </a:extLst>
          </p:cNvPr>
          <p:cNvSpPr txBox="1"/>
          <p:nvPr/>
        </p:nvSpPr>
        <p:spPr>
          <a:xfrm>
            <a:off x="571600" y="4824411"/>
            <a:ext cx="15112800" cy="5403188"/>
          </a:xfrm>
          <a:prstGeom prst="rect">
            <a:avLst/>
          </a:prstGeom>
          <a:noFill/>
        </p:spPr>
        <p:txBody>
          <a:bodyPr wrap="square" numCol="2" rtlCol="0">
            <a:spAutoFit/>
          </a:bodyPr>
          <a:lstStyle/>
          <a:p>
            <a:pPr>
              <a:spcAft>
                <a:spcPts val="800"/>
              </a:spcAft>
            </a:pPr>
            <a:r>
              <a:rPr lang="en-US" sz="3200" b="1" dirty="0">
                <a:latin typeface="Calibri" panose="020F0502020204030204" pitchFamily="34" charset="0"/>
                <a:ea typeface="Calibri" panose="020F0502020204030204" pitchFamily="34" charset="0"/>
                <a:cs typeface="Calibri" panose="020F0502020204030204" pitchFamily="34" charset="0"/>
              </a:rPr>
              <a:t>Offices &amp; Units</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Reviewed and submitted an Emergency Action Plan.</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Invited the local Sheriff to talk about safety and active threats.</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Shared information and resources on social media.</a:t>
            </a:r>
          </a:p>
          <a:p>
            <a:pPr>
              <a:spcAft>
                <a:spcPts val="800"/>
              </a:spcAft>
            </a:pPr>
            <a:endParaRPr lang="en-US" sz="2400" dirty="0">
              <a:latin typeface="Calibri" panose="020F0502020204030204" pitchFamily="34" charset="0"/>
              <a:ea typeface="Calibri" panose="020F0502020204030204" pitchFamily="34" charset="0"/>
              <a:cs typeface="Calibri" panose="020F0502020204030204" pitchFamily="34" charset="0"/>
            </a:endParaRPr>
          </a:p>
          <a:p>
            <a:pPr>
              <a:spcAft>
                <a:spcPts val="800"/>
              </a:spcAft>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380990" indent="-380990">
              <a:spcAft>
                <a:spcPts val="800"/>
              </a:spcAft>
              <a:buFont typeface="Arial" panose="020B0604020202020204" pitchFamily="34" charset="0"/>
              <a:buChar char="•"/>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380990" indent="-380990">
              <a:spcAft>
                <a:spcPts val="800"/>
              </a:spcAft>
              <a:buFont typeface="Arial" panose="020B0604020202020204" pitchFamily="34" charset="0"/>
              <a:buChar char="•"/>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380990" indent="-380990">
              <a:spcAft>
                <a:spcPts val="800"/>
              </a:spcAft>
              <a:buFont typeface="Arial" panose="020B0604020202020204" pitchFamily="34" charset="0"/>
              <a:buChar char="•"/>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Ensured the office/vehicles have emergency kits and NOAA Weather Radios.</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Held a fire drill, tornado drill</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Provided and/or attended First Aid/CPR training/Stop the Bleed</a:t>
            </a:r>
          </a:p>
        </p:txBody>
      </p:sp>
      <p:cxnSp>
        <p:nvCxnSpPr>
          <p:cNvPr id="10" name="Straight Connector 9">
            <a:extLst>
              <a:ext uri="{FF2B5EF4-FFF2-40B4-BE49-F238E27FC236}">
                <a16:creationId xmlns:a16="http://schemas.microsoft.com/office/drawing/2014/main" id="{7A7FAD2B-8FF6-A256-6EE4-CB3EAD5DA906}"/>
              </a:ext>
            </a:extLst>
          </p:cNvPr>
          <p:cNvCxnSpPr/>
          <p:nvPr/>
        </p:nvCxnSpPr>
        <p:spPr>
          <a:xfrm>
            <a:off x="571601" y="4411579"/>
            <a:ext cx="14780695"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itle 4">
            <a:extLst>
              <a:ext uri="{FF2B5EF4-FFF2-40B4-BE49-F238E27FC236}">
                <a16:creationId xmlns:a16="http://schemas.microsoft.com/office/drawing/2014/main" id="{C7E67A65-66B4-5752-D6F8-388E1FCA5AA4}"/>
              </a:ext>
            </a:extLst>
          </p:cNvPr>
          <p:cNvSpPr txBox="1">
            <a:spLocks/>
          </p:cNvSpPr>
          <p:nvPr/>
        </p:nvSpPr>
        <p:spPr>
          <a:xfrm>
            <a:off x="5208896" y="740453"/>
            <a:ext cx="6129665" cy="533544"/>
          </a:xfrm>
          <a:prstGeom prst="rect">
            <a:avLst/>
          </a:prstGeom>
          <a:noFill/>
          <a:ln>
            <a:noFill/>
            <a:prstDash/>
          </a:ln>
          <a:effectLst/>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667" b="1" dirty="0">
                <a:latin typeface="Calibri" panose="020F0502020204030204" pitchFamily="34" charset="0"/>
                <a:ea typeface="Calibri" panose="020F0502020204030204" pitchFamily="34" charset="0"/>
                <a:cs typeface="Calibri" panose="020F0502020204030204" pitchFamily="34" charset="0"/>
              </a:rPr>
              <a:t>Disaster Education Is Built Into Our Work</a:t>
            </a:r>
            <a:endParaRPr lang="en-US" sz="2667" b="1" dirty="0">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94388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EF9"/>
        </a:solidFill>
        <a:effectLst/>
      </p:bgPr>
    </p:bg>
    <p:spTree>
      <p:nvGrpSpPr>
        <p:cNvPr id="1" name="">
          <a:extLst>
            <a:ext uri="{FF2B5EF4-FFF2-40B4-BE49-F238E27FC236}">
              <a16:creationId xmlns:a16="http://schemas.microsoft.com/office/drawing/2014/main" id="{6994D3BB-99CA-5230-C8E2-46AF4FFA4325}"/>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E183B71-3242-E2E1-7331-ACC63033C054}"/>
              </a:ext>
            </a:extLst>
          </p:cNvPr>
          <p:cNvSpPr>
            <a:spLocks noGrp="1"/>
          </p:cNvSpPr>
          <p:nvPr>
            <p:ph sz="half" idx="2"/>
          </p:nvPr>
        </p:nvSpPr>
        <p:spPr>
          <a:xfrm>
            <a:off x="918133" y="2642962"/>
            <a:ext cx="6140392" cy="3153751"/>
          </a:xfrm>
        </p:spPr>
        <p:txBody>
          <a:bodyPr>
            <a:normAutofit/>
          </a:bodyPr>
          <a:lstStyle/>
          <a:p>
            <a:pPr>
              <a:spcAft>
                <a:spcPts val="800"/>
              </a:spcAft>
            </a:pPr>
            <a:r>
              <a:rPr lang="en-US" b="1" dirty="0">
                <a:latin typeface="Calibri" panose="020F0502020204030204" pitchFamily="34" charset="0"/>
                <a:ea typeface="Calibri" panose="020F0502020204030204" pitchFamily="34" charset="0"/>
                <a:cs typeface="Calibri" panose="020F0502020204030204" pitchFamily="34" charset="0"/>
              </a:rPr>
              <a:t>One program - multiple Impacts: </a:t>
            </a:r>
          </a:p>
          <a:p>
            <a:pPr>
              <a:spcAft>
                <a:spcPts val="800"/>
              </a:spcAft>
            </a:pPr>
            <a:r>
              <a:rPr lang="en-US" sz="3200" dirty="0">
                <a:latin typeface="Calibri" panose="020F0502020204030204" pitchFamily="34" charset="0"/>
                <a:ea typeface="Calibri" panose="020F0502020204030204" pitchFamily="34" charset="0"/>
                <a:cs typeface="Calibri" panose="020F0502020204030204" pitchFamily="34" charset="0"/>
              </a:rPr>
              <a:t>Primary Program Area and/or role in your office.</a:t>
            </a:r>
          </a:p>
          <a:p>
            <a:pPr>
              <a:spcAft>
                <a:spcPts val="800"/>
              </a:spcAft>
            </a:pPr>
            <a:r>
              <a:rPr lang="en-US" sz="3200" dirty="0">
                <a:latin typeface="Calibri" panose="020F0502020204030204" pitchFamily="34" charset="0"/>
                <a:ea typeface="Calibri" panose="020F0502020204030204" pitchFamily="34" charset="0"/>
                <a:cs typeface="Calibri" panose="020F0502020204030204" pitchFamily="34" charset="0"/>
              </a:rPr>
              <a:t>Disaster Education</a:t>
            </a:r>
            <a:endParaRPr lang="en-US" sz="3200" dirty="0"/>
          </a:p>
        </p:txBody>
      </p:sp>
      <p:pic>
        <p:nvPicPr>
          <p:cNvPr id="4" name="Picture 3" descr="Nebraska EDEN Logo">
            <a:extLst>
              <a:ext uri="{FF2B5EF4-FFF2-40B4-BE49-F238E27FC236}">
                <a16:creationId xmlns:a16="http://schemas.microsoft.com/office/drawing/2014/main" id="{29711007-0B2F-F1D4-F385-7FC7175A71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79047" y="214218"/>
            <a:ext cx="1578707" cy="1052471"/>
          </a:xfrm>
          <a:prstGeom prst="rect">
            <a:avLst/>
          </a:prstGeom>
        </p:spPr>
      </p:pic>
      <p:pic>
        <p:nvPicPr>
          <p:cNvPr id="6" name="Picture 5" descr="Nebraska Extension">
            <a:extLst>
              <a:ext uri="{FF2B5EF4-FFF2-40B4-BE49-F238E27FC236}">
                <a16:creationId xmlns:a16="http://schemas.microsoft.com/office/drawing/2014/main" id="{F907832C-4E4E-4566-89F0-69C529F44BBF}"/>
              </a:ext>
            </a:extLst>
          </p:cNvPr>
          <p:cNvPicPr>
            <a:picLocks noChangeAspect="1"/>
          </p:cNvPicPr>
          <p:nvPr/>
        </p:nvPicPr>
        <p:blipFill>
          <a:blip r:embed="rId4"/>
          <a:stretch>
            <a:fillRect/>
          </a:stretch>
        </p:blipFill>
        <p:spPr>
          <a:xfrm>
            <a:off x="918349" y="570074"/>
            <a:ext cx="2659132" cy="849057"/>
          </a:xfrm>
          <a:prstGeom prst="rect">
            <a:avLst/>
          </a:prstGeom>
        </p:spPr>
      </p:pic>
      <p:sp>
        <p:nvSpPr>
          <p:cNvPr id="2" name="Title 4">
            <a:extLst>
              <a:ext uri="{FF2B5EF4-FFF2-40B4-BE49-F238E27FC236}">
                <a16:creationId xmlns:a16="http://schemas.microsoft.com/office/drawing/2014/main" id="{C67AA9FB-AF16-937E-73A1-BDB434517EF2}"/>
              </a:ext>
            </a:extLst>
          </p:cNvPr>
          <p:cNvSpPr txBox="1">
            <a:spLocks/>
          </p:cNvSpPr>
          <p:nvPr/>
        </p:nvSpPr>
        <p:spPr>
          <a:xfrm>
            <a:off x="918134" y="7773193"/>
            <a:ext cx="14419733" cy="779572"/>
          </a:xfrm>
          <a:prstGeom prst="rect">
            <a:avLst/>
          </a:prstGeom>
          <a:noFill/>
          <a:ln>
            <a:noFill/>
            <a:prstDash/>
          </a:ln>
          <a:effectLst/>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133" i="1" dirty="0">
                <a:latin typeface="Calibri" panose="020F0502020204030204" pitchFamily="34" charset="0"/>
                <a:ea typeface="Calibri" panose="020F0502020204030204" pitchFamily="34" charset="0"/>
                <a:cs typeface="Calibri" panose="020F0502020204030204" pitchFamily="34" charset="0"/>
              </a:rPr>
              <a:t>Strengthening extension’s capacity to provide education and outreach through collaborative networks in response to all-hazards emergencies and disaster events.</a:t>
            </a:r>
            <a:endParaRPr lang="en-US" sz="2133" i="1" dirty="0">
              <a:latin typeface="Arial" panose="020B0604020202020204" pitchFamily="34" charset="0"/>
              <a:ea typeface="+mn-ea"/>
              <a:cs typeface="Arial" panose="020B0604020202020204" pitchFamily="34" charset="0"/>
            </a:endParaRPr>
          </a:p>
        </p:txBody>
      </p:sp>
      <p:sp>
        <p:nvSpPr>
          <p:cNvPr id="3" name="Content Placeholder 6">
            <a:extLst>
              <a:ext uri="{FF2B5EF4-FFF2-40B4-BE49-F238E27FC236}">
                <a16:creationId xmlns:a16="http://schemas.microsoft.com/office/drawing/2014/main" id="{34926F21-E6BB-3351-59FC-B3EFB592ED3C}"/>
              </a:ext>
            </a:extLst>
          </p:cNvPr>
          <p:cNvSpPr txBox="1">
            <a:spLocks/>
          </p:cNvSpPr>
          <p:nvPr/>
        </p:nvSpPr>
        <p:spPr>
          <a:xfrm>
            <a:off x="7283116" y="1932274"/>
            <a:ext cx="7234989" cy="5760015"/>
          </a:xfrm>
          <a:prstGeom prst="rect">
            <a:avLst/>
          </a:prstGeom>
        </p:spPr>
        <p:txBody>
          <a:bodyPr vert="horz" lIns="121920" tIns="60960" rIns="121920" bIns="6096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800"/>
              </a:spcAft>
              <a:buNone/>
            </a:pPr>
            <a:r>
              <a:rPr lang="en-US" sz="3733" b="1" dirty="0">
                <a:latin typeface="Calibri" panose="020F0502020204030204" pitchFamily="34" charset="0"/>
                <a:ea typeface="Calibri" panose="020F0502020204030204" pitchFamily="34" charset="0"/>
                <a:cs typeface="Calibri" panose="020F0502020204030204" pitchFamily="34" charset="0"/>
              </a:rPr>
              <a:t>Ask yourself</a:t>
            </a:r>
          </a:p>
          <a:p>
            <a:pPr marL="0" indent="0">
              <a:spcAft>
                <a:spcPts val="800"/>
              </a:spcAft>
              <a:buNone/>
            </a:pPr>
            <a:r>
              <a:rPr lang="en-US" sz="3200" dirty="0">
                <a:latin typeface="Calibri" panose="020F0502020204030204" pitchFamily="34" charset="0"/>
                <a:ea typeface="Calibri" panose="020F0502020204030204" pitchFamily="34" charset="0"/>
                <a:cs typeface="Calibri" panose="020F0502020204030204" pitchFamily="34" charset="0"/>
              </a:rPr>
              <a:t>Did this program, activity, event or resource help people:</a:t>
            </a:r>
          </a:p>
          <a:p>
            <a:pPr>
              <a:spcAft>
                <a:spcPts val="800"/>
              </a:spcAft>
            </a:pPr>
            <a:r>
              <a:rPr lang="en-US" sz="3200" dirty="0"/>
              <a:t>Plan ahead</a:t>
            </a:r>
          </a:p>
          <a:p>
            <a:pPr>
              <a:spcAft>
                <a:spcPts val="800"/>
              </a:spcAft>
            </a:pPr>
            <a:r>
              <a:rPr lang="en-US" sz="3200" dirty="0"/>
              <a:t>Reduce risk and promote safety</a:t>
            </a:r>
          </a:p>
          <a:p>
            <a:pPr>
              <a:spcAft>
                <a:spcPts val="800"/>
              </a:spcAft>
            </a:pPr>
            <a:r>
              <a:rPr lang="en-US" sz="3200" dirty="0"/>
              <a:t>Prepare for disruptions and change</a:t>
            </a:r>
          </a:p>
          <a:p>
            <a:pPr>
              <a:spcAft>
                <a:spcPts val="800"/>
              </a:spcAft>
            </a:pPr>
            <a:r>
              <a:rPr lang="en-US" sz="3200" dirty="0"/>
              <a:t>Respond to challenges</a:t>
            </a:r>
          </a:p>
          <a:p>
            <a:pPr>
              <a:spcAft>
                <a:spcPts val="800"/>
              </a:spcAft>
            </a:pPr>
            <a:r>
              <a:rPr lang="en-US" sz="3200" dirty="0"/>
              <a:t>Recover or adapt</a:t>
            </a:r>
          </a:p>
        </p:txBody>
      </p:sp>
      <p:sp>
        <p:nvSpPr>
          <p:cNvPr id="8" name="Title 4">
            <a:extLst>
              <a:ext uri="{FF2B5EF4-FFF2-40B4-BE49-F238E27FC236}">
                <a16:creationId xmlns:a16="http://schemas.microsoft.com/office/drawing/2014/main" id="{218EE59B-8401-65C9-3C66-3A3AFD691DCB}"/>
              </a:ext>
            </a:extLst>
          </p:cNvPr>
          <p:cNvSpPr txBox="1">
            <a:spLocks/>
          </p:cNvSpPr>
          <p:nvPr/>
        </p:nvSpPr>
        <p:spPr>
          <a:xfrm>
            <a:off x="5208896" y="740453"/>
            <a:ext cx="6129665" cy="533544"/>
          </a:xfrm>
          <a:prstGeom prst="rect">
            <a:avLst/>
          </a:prstGeom>
          <a:noFill/>
          <a:ln>
            <a:noFill/>
            <a:prstDash/>
          </a:ln>
          <a:effectLst/>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667" b="1" dirty="0">
                <a:latin typeface="Calibri" panose="020F0502020204030204" pitchFamily="34" charset="0"/>
                <a:ea typeface="Calibri" panose="020F0502020204030204" pitchFamily="34" charset="0"/>
                <a:cs typeface="Calibri" panose="020F0502020204030204" pitchFamily="34" charset="0"/>
              </a:rPr>
              <a:t>Disaster Education Is Built Into Our Work</a:t>
            </a:r>
            <a:endParaRPr lang="en-US" sz="2667" b="1" dirty="0">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876919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EF9"/>
        </a:solidFill>
        <a:effectLst/>
      </p:bgPr>
    </p:bg>
    <p:spTree>
      <p:nvGrpSpPr>
        <p:cNvPr id="1" name="">
          <a:extLst>
            <a:ext uri="{FF2B5EF4-FFF2-40B4-BE49-F238E27FC236}">
              <a16:creationId xmlns:a16="http://schemas.microsoft.com/office/drawing/2014/main" id="{968744FB-A3DF-10DF-9EDF-F36279F8B5D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939A10E-C0B1-064F-F12F-253280F72549}"/>
              </a:ext>
            </a:extLst>
          </p:cNvPr>
          <p:cNvSpPr txBox="1"/>
          <p:nvPr/>
        </p:nvSpPr>
        <p:spPr>
          <a:xfrm>
            <a:off x="918348" y="2007139"/>
            <a:ext cx="5844672" cy="6124754"/>
          </a:xfrm>
          <a:prstGeom prst="rect">
            <a:avLst/>
          </a:prstGeom>
          <a:noFill/>
        </p:spPr>
        <p:txBody>
          <a:bodyPr wrap="square" rtlCol="0">
            <a:spAutoFit/>
          </a:bodyPr>
          <a:lstStyle/>
          <a:p>
            <a:pPr>
              <a:spcAft>
                <a:spcPts val="800"/>
              </a:spcAft>
            </a:pPr>
            <a:r>
              <a:rPr lang="en-US" sz="3200" dirty="0">
                <a:latin typeface="Calibri" panose="020F0502020204030204" pitchFamily="34" charset="0"/>
                <a:ea typeface="Calibri" panose="020F0502020204030204" pitchFamily="34" charset="0"/>
                <a:cs typeface="Calibri" panose="020F0502020204030204" pitchFamily="34" charset="0"/>
              </a:rPr>
              <a:t>The work you do every day supports people, families, and communities through challenges, change, and uncertainty. </a:t>
            </a:r>
          </a:p>
          <a:p>
            <a:pPr>
              <a:spcAft>
                <a:spcPts val="800"/>
              </a:spcAft>
            </a:pPr>
            <a:endParaRPr lang="en-US" sz="3200" dirty="0">
              <a:latin typeface="Calibri" panose="020F0502020204030204" pitchFamily="34" charset="0"/>
              <a:ea typeface="Calibri" panose="020F0502020204030204" pitchFamily="34" charset="0"/>
              <a:cs typeface="Calibri" panose="020F0502020204030204" pitchFamily="34" charset="0"/>
            </a:endParaRPr>
          </a:p>
          <a:p>
            <a:pPr>
              <a:spcAft>
                <a:spcPts val="800"/>
              </a:spcAft>
            </a:pPr>
            <a:r>
              <a:rPr lang="en-US" sz="3200" dirty="0">
                <a:latin typeface="Calibri" panose="020F0502020204030204" pitchFamily="34" charset="0"/>
                <a:ea typeface="Calibri" panose="020F0502020204030204" pitchFamily="34" charset="0"/>
                <a:cs typeface="Calibri" panose="020F0502020204030204" pitchFamily="34" charset="0"/>
              </a:rPr>
              <a:t>That’s Extension. That’s Nebraska EDEN. That’s Disaster Education.</a:t>
            </a:r>
          </a:p>
          <a:p>
            <a:pPr>
              <a:spcAft>
                <a:spcPts val="800"/>
              </a:spcAft>
            </a:pPr>
            <a:endParaRPr lang="en-US" sz="3200" dirty="0">
              <a:latin typeface="Calibri" panose="020F0502020204030204" pitchFamily="34" charset="0"/>
              <a:ea typeface="Calibri" panose="020F0502020204030204" pitchFamily="34" charset="0"/>
              <a:cs typeface="Calibri" panose="020F0502020204030204" pitchFamily="34" charset="0"/>
            </a:endParaRPr>
          </a:p>
          <a:p>
            <a:pPr>
              <a:spcAft>
                <a:spcPts val="800"/>
              </a:spcAft>
            </a:pPr>
            <a:r>
              <a:rPr lang="en-US" sz="3200" dirty="0">
                <a:latin typeface="Calibri" panose="020F0502020204030204" pitchFamily="34" charset="0"/>
                <a:ea typeface="Calibri" panose="020F0502020204030204" pitchFamily="34" charset="0"/>
                <a:cs typeface="Calibri" panose="020F0502020204030204" pitchFamily="34" charset="0"/>
              </a:rPr>
              <a:t>Report your efforts.</a:t>
            </a:r>
          </a:p>
          <a:p>
            <a:pPr>
              <a:spcAft>
                <a:spcPts val="800"/>
              </a:spcAft>
            </a:pPr>
            <a:r>
              <a:rPr lang="en-US" sz="3200" dirty="0">
                <a:latin typeface="Calibri" panose="020F0502020204030204" pitchFamily="34" charset="0"/>
                <a:ea typeface="Calibri" panose="020F0502020204030204" pitchFamily="34" charset="0"/>
                <a:cs typeface="Calibri" panose="020F0502020204030204" pitchFamily="34" charset="0"/>
              </a:rPr>
              <a:t>Share your success stories.</a:t>
            </a:r>
          </a:p>
          <a:p>
            <a:pPr>
              <a:spcAft>
                <a:spcPts val="800"/>
              </a:spcAft>
            </a:pPr>
            <a:r>
              <a:rPr lang="en-US" sz="3200" dirty="0">
                <a:latin typeface="Calibri" panose="020F0502020204030204" pitchFamily="34" charset="0"/>
                <a:ea typeface="Calibri" panose="020F0502020204030204" pitchFamily="34" charset="0"/>
                <a:cs typeface="Calibri" panose="020F0502020204030204" pitchFamily="34" charset="0"/>
              </a:rPr>
              <a:t>Strengthen our collective impact.</a:t>
            </a:r>
          </a:p>
        </p:txBody>
      </p:sp>
      <p:sp>
        <p:nvSpPr>
          <p:cNvPr id="2" name="Title 1">
            <a:extLst>
              <a:ext uri="{FF2B5EF4-FFF2-40B4-BE49-F238E27FC236}">
                <a16:creationId xmlns:a16="http://schemas.microsoft.com/office/drawing/2014/main" id="{B001711E-92AE-7FCF-566C-75FA170E9439}"/>
              </a:ext>
            </a:extLst>
          </p:cNvPr>
          <p:cNvSpPr>
            <a:spLocks noGrp="1"/>
          </p:cNvSpPr>
          <p:nvPr>
            <p:ph type="title"/>
          </p:nvPr>
        </p:nvSpPr>
        <p:spPr>
          <a:xfrm>
            <a:off x="1119718" y="-2133600"/>
            <a:ext cx="5242983" cy="2133600"/>
          </a:xfrm>
        </p:spPr>
        <p:txBody>
          <a:bodyPr vert="horz" lIns="121920" tIns="60960" rIns="121920" bIns="60960" rtlCol="0" anchor="b">
            <a:normAutofit/>
          </a:bodyPr>
          <a:lstStyle/>
          <a:p>
            <a:r>
              <a:rPr lang="en-US" dirty="0"/>
              <a:t>NE Role</a:t>
            </a:r>
          </a:p>
        </p:txBody>
      </p:sp>
      <p:pic>
        <p:nvPicPr>
          <p:cNvPr id="4" name="Picture 3" descr="Nebraska EDEN Logo">
            <a:extLst>
              <a:ext uri="{FF2B5EF4-FFF2-40B4-BE49-F238E27FC236}">
                <a16:creationId xmlns:a16="http://schemas.microsoft.com/office/drawing/2014/main" id="{C89F3F80-DA84-0584-F55E-3468B07496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79047" y="214218"/>
            <a:ext cx="1578707" cy="1052471"/>
          </a:xfrm>
          <a:prstGeom prst="rect">
            <a:avLst/>
          </a:prstGeom>
        </p:spPr>
      </p:pic>
      <p:pic>
        <p:nvPicPr>
          <p:cNvPr id="6" name="Picture 5" descr="Nebraska Extension">
            <a:extLst>
              <a:ext uri="{FF2B5EF4-FFF2-40B4-BE49-F238E27FC236}">
                <a16:creationId xmlns:a16="http://schemas.microsoft.com/office/drawing/2014/main" id="{26EA2D70-7E0D-7464-FAFD-D32166671012}"/>
              </a:ext>
            </a:extLst>
          </p:cNvPr>
          <p:cNvPicPr>
            <a:picLocks noChangeAspect="1"/>
          </p:cNvPicPr>
          <p:nvPr/>
        </p:nvPicPr>
        <p:blipFill>
          <a:blip r:embed="rId4"/>
          <a:stretch>
            <a:fillRect/>
          </a:stretch>
        </p:blipFill>
        <p:spPr>
          <a:xfrm>
            <a:off x="918349" y="570074"/>
            <a:ext cx="2659132" cy="849057"/>
          </a:xfrm>
          <a:prstGeom prst="rect">
            <a:avLst/>
          </a:prstGeom>
        </p:spPr>
      </p:pic>
      <p:pic>
        <p:nvPicPr>
          <p:cNvPr id="7" name="Picture 6">
            <a:extLst>
              <a:ext uri="{FF2B5EF4-FFF2-40B4-BE49-F238E27FC236}">
                <a16:creationId xmlns:a16="http://schemas.microsoft.com/office/drawing/2014/main" id="{1DC03B2C-4FF3-0423-E743-97CCAEC4EAAE}"/>
              </a:ext>
            </a:extLst>
          </p:cNvPr>
          <p:cNvPicPr>
            <a:picLocks noChangeAspect="1"/>
          </p:cNvPicPr>
          <p:nvPr/>
        </p:nvPicPr>
        <p:blipFill>
          <a:blip r:embed="rId5"/>
          <a:stretch>
            <a:fillRect/>
          </a:stretch>
        </p:blipFill>
        <p:spPr>
          <a:xfrm>
            <a:off x="7055683" y="2180842"/>
            <a:ext cx="7975771" cy="5981828"/>
          </a:xfrm>
          <a:prstGeom prst="rect">
            <a:avLst/>
          </a:prstGeom>
          <a:ln>
            <a:solidFill>
              <a:schemeClr val="tx1"/>
            </a:solidFill>
          </a:ln>
        </p:spPr>
      </p:pic>
      <p:sp>
        <p:nvSpPr>
          <p:cNvPr id="11" name="Title 4">
            <a:extLst>
              <a:ext uri="{FF2B5EF4-FFF2-40B4-BE49-F238E27FC236}">
                <a16:creationId xmlns:a16="http://schemas.microsoft.com/office/drawing/2014/main" id="{076A7F00-8637-2E33-FD4C-5E430AC478F4}"/>
              </a:ext>
            </a:extLst>
          </p:cNvPr>
          <p:cNvSpPr txBox="1">
            <a:spLocks/>
          </p:cNvSpPr>
          <p:nvPr/>
        </p:nvSpPr>
        <p:spPr>
          <a:xfrm>
            <a:off x="5208896" y="740453"/>
            <a:ext cx="6129665" cy="533544"/>
          </a:xfrm>
          <a:prstGeom prst="rect">
            <a:avLst/>
          </a:prstGeom>
          <a:noFill/>
          <a:ln>
            <a:noFill/>
            <a:prstDash/>
          </a:ln>
          <a:effectLst/>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667" b="1" dirty="0">
                <a:latin typeface="Calibri" panose="020F0502020204030204" pitchFamily="34" charset="0"/>
                <a:ea typeface="Calibri" panose="020F0502020204030204" pitchFamily="34" charset="0"/>
                <a:cs typeface="Calibri" panose="020F0502020204030204" pitchFamily="34" charset="0"/>
              </a:rPr>
              <a:t>Disaster Education Is Built Into Our Work</a:t>
            </a:r>
            <a:endParaRPr lang="en-US" sz="2667" b="1" dirty="0">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30696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EF9"/>
        </a:solidFill>
        <a:effectLst/>
      </p:bgPr>
    </p:bg>
    <p:spTree>
      <p:nvGrpSpPr>
        <p:cNvPr id="1" name="">
          <a:extLst>
            <a:ext uri="{FF2B5EF4-FFF2-40B4-BE49-F238E27FC236}">
              <a16:creationId xmlns:a16="http://schemas.microsoft.com/office/drawing/2014/main" id="{ABAC3DB4-2158-7FF4-5078-AC25CFB9E6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D5C87C-6428-B870-B66F-A945A258BBF3}"/>
              </a:ext>
            </a:extLst>
          </p:cNvPr>
          <p:cNvSpPr>
            <a:spLocks noGrp="1"/>
          </p:cNvSpPr>
          <p:nvPr>
            <p:ph type="title"/>
          </p:nvPr>
        </p:nvSpPr>
        <p:spPr>
          <a:xfrm>
            <a:off x="1119718" y="-2133600"/>
            <a:ext cx="5242983" cy="2133600"/>
          </a:xfrm>
        </p:spPr>
        <p:txBody>
          <a:bodyPr vert="horz" lIns="121920" tIns="60960" rIns="121920" bIns="60960" rtlCol="0" anchor="b">
            <a:normAutofit/>
          </a:bodyPr>
          <a:lstStyle/>
          <a:p>
            <a:r>
              <a:rPr lang="en-US" dirty="0"/>
              <a:t>NE Role</a:t>
            </a:r>
          </a:p>
        </p:txBody>
      </p:sp>
      <p:pic>
        <p:nvPicPr>
          <p:cNvPr id="4" name="Picture 3" descr="Nebraska EDEN Logo">
            <a:extLst>
              <a:ext uri="{FF2B5EF4-FFF2-40B4-BE49-F238E27FC236}">
                <a16:creationId xmlns:a16="http://schemas.microsoft.com/office/drawing/2014/main" id="{6B9AF5E7-12E2-17C9-6747-309F89AB36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79047" y="214218"/>
            <a:ext cx="1578707" cy="1052471"/>
          </a:xfrm>
          <a:prstGeom prst="rect">
            <a:avLst/>
          </a:prstGeom>
        </p:spPr>
      </p:pic>
      <p:pic>
        <p:nvPicPr>
          <p:cNvPr id="6" name="Picture 5" descr="Nebraska Extension">
            <a:extLst>
              <a:ext uri="{FF2B5EF4-FFF2-40B4-BE49-F238E27FC236}">
                <a16:creationId xmlns:a16="http://schemas.microsoft.com/office/drawing/2014/main" id="{62EB0124-A49F-48EA-69F8-B51478A9579F}"/>
              </a:ext>
            </a:extLst>
          </p:cNvPr>
          <p:cNvPicPr>
            <a:picLocks noChangeAspect="1"/>
          </p:cNvPicPr>
          <p:nvPr/>
        </p:nvPicPr>
        <p:blipFill>
          <a:blip r:embed="rId4"/>
          <a:stretch>
            <a:fillRect/>
          </a:stretch>
        </p:blipFill>
        <p:spPr>
          <a:xfrm>
            <a:off x="918349" y="570074"/>
            <a:ext cx="2659132" cy="849057"/>
          </a:xfrm>
          <a:prstGeom prst="rect">
            <a:avLst/>
          </a:prstGeom>
        </p:spPr>
      </p:pic>
      <p:sp>
        <p:nvSpPr>
          <p:cNvPr id="7" name="Text Placeholder 2">
            <a:extLst>
              <a:ext uri="{FF2B5EF4-FFF2-40B4-BE49-F238E27FC236}">
                <a16:creationId xmlns:a16="http://schemas.microsoft.com/office/drawing/2014/main" id="{3F9970C9-92F7-297A-08E5-58D083C05C47}"/>
              </a:ext>
            </a:extLst>
          </p:cNvPr>
          <p:cNvSpPr txBox="1">
            <a:spLocks/>
          </p:cNvSpPr>
          <p:nvPr/>
        </p:nvSpPr>
        <p:spPr>
          <a:xfrm>
            <a:off x="4646534" y="4639661"/>
            <a:ext cx="6962932" cy="984513"/>
          </a:xfrm>
          <a:prstGeom prst="rect">
            <a:avLst/>
          </a:prstGeom>
        </p:spPr>
        <p:txBody>
          <a:bodyPr vert="horz" lIns="121920" tIns="60960" rIns="121920" bIns="6096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algn="ctr"/>
            <a:r>
              <a:rPr lang="en-US" sz="3733" dirty="0"/>
              <a:t>Soni Cochran, scochran2@unl.edu</a:t>
            </a:r>
          </a:p>
        </p:txBody>
      </p:sp>
      <p:sp>
        <p:nvSpPr>
          <p:cNvPr id="9" name="Title 1">
            <a:extLst>
              <a:ext uri="{FF2B5EF4-FFF2-40B4-BE49-F238E27FC236}">
                <a16:creationId xmlns:a16="http://schemas.microsoft.com/office/drawing/2014/main" id="{6A051CF9-99FC-388A-75F9-2D38404CDA8B}"/>
              </a:ext>
            </a:extLst>
          </p:cNvPr>
          <p:cNvSpPr txBox="1">
            <a:spLocks/>
          </p:cNvSpPr>
          <p:nvPr/>
        </p:nvSpPr>
        <p:spPr>
          <a:xfrm>
            <a:off x="5890925" y="2803846"/>
            <a:ext cx="4065807" cy="1348103"/>
          </a:xfrm>
          <a:prstGeom prst="rect">
            <a:avLst/>
          </a:prstGeom>
        </p:spPr>
        <p:txBody>
          <a:bodyPr vert="horz" lIns="121920" tIns="60960" rIns="121920" bIns="6096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r>
              <a:rPr lang="en-US" sz="5867" i="1" dirty="0">
                <a:latin typeface="Calibri" panose="020F0502020204030204" pitchFamily="34" charset="0"/>
                <a:ea typeface="Calibri" panose="020F0502020204030204" pitchFamily="34" charset="0"/>
                <a:cs typeface="Calibri" panose="020F0502020204030204" pitchFamily="34" charset="0"/>
              </a:rPr>
              <a:t>Thank you!</a:t>
            </a:r>
          </a:p>
        </p:txBody>
      </p:sp>
    </p:spTree>
    <p:extLst>
      <p:ext uri="{BB962C8B-B14F-4D97-AF65-F5344CB8AC3E}">
        <p14:creationId xmlns:p14="http://schemas.microsoft.com/office/powerpoint/2010/main" val="1902599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CE7DC-FD65-6687-47D1-A3E952EF4A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D382FE-4B81-0DCF-C4F8-B3AD212B7EF3}"/>
              </a:ext>
            </a:extLst>
          </p:cNvPr>
          <p:cNvSpPr>
            <a:spLocks noGrp="1"/>
          </p:cNvSpPr>
          <p:nvPr>
            <p:ph type="title"/>
          </p:nvPr>
        </p:nvSpPr>
        <p:spPr>
          <a:xfrm>
            <a:off x="3022600" y="2286000"/>
            <a:ext cx="12039600" cy="485139"/>
          </a:xfrm>
        </p:spPr>
        <p:txBody>
          <a:bodyPr/>
          <a:lstStyle/>
          <a:p>
            <a:pPr algn="ctr"/>
            <a:r>
              <a:rPr lang="en-US" sz="10000" b="1" dirty="0"/>
              <a:t>PEARS Update and Expanded Leadership Team</a:t>
            </a:r>
            <a:endParaRPr lang="en-US" sz="7200" b="1" dirty="0"/>
          </a:p>
        </p:txBody>
      </p:sp>
    </p:spTree>
    <p:extLst>
      <p:ext uri="{BB962C8B-B14F-4D97-AF65-F5344CB8AC3E}">
        <p14:creationId xmlns:p14="http://schemas.microsoft.com/office/powerpoint/2010/main" val="3921416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DBF1ABE-8590-450D-BB49-BDDCCF3EE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8" y="0"/>
            <a:ext cx="16255593" cy="9144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prstClr val="white"/>
              </a:solidFill>
              <a:latin typeface="Meiryo"/>
            </a:endParaRPr>
          </a:p>
        </p:txBody>
      </p:sp>
      <p:sp>
        <p:nvSpPr>
          <p:cNvPr id="2" name="Title 1">
            <a:extLst>
              <a:ext uri="{FF2B5EF4-FFF2-40B4-BE49-F238E27FC236}">
                <a16:creationId xmlns:a16="http://schemas.microsoft.com/office/drawing/2014/main" id="{868BACA4-C1FA-6895-CAF0-A18F150E9710}"/>
              </a:ext>
            </a:extLst>
          </p:cNvPr>
          <p:cNvSpPr>
            <a:spLocks noGrp="1"/>
          </p:cNvSpPr>
          <p:nvPr>
            <p:ph type="ctrTitle"/>
          </p:nvPr>
        </p:nvSpPr>
        <p:spPr>
          <a:xfrm>
            <a:off x="1572768" y="1795024"/>
            <a:ext cx="7033147" cy="4088941"/>
          </a:xfrm>
        </p:spPr>
        <p:txBody>
          <a:bodyPr anchor="b">
            <a:normAutofit/>
          </a:bodyPr>
          <a:lstStyle/>
          <a:p>
            <a:pPr algn="l"/>
            <a:r>
              <a:rPr lang="en-US"/>
              <a:t>PEARS Updates</a:t>
            </a:r>
          </a:p>
        </p:txBody>
      </p:sp>
      <p:sp>
        <p:nvSpPr>
          <p:cNvPr id="3" name="Subtitle 2">
            <a:extLst>
              <a:ext uri="{FF2B5EF4-FFF2-40B4-BE49-F238E27FC236}">
                <a16:creationId xmlns:a16="http://schemas.microsoft.com/office/drawing/2014/main" id="{0A01E379-BEEC-45F4-4D20-519F2C8DD2B2}"/>
              </a:ext>
            </a:extLst>
          </p:cNvPr>
          <p:cNvSpPr>
            <a:spLocks noGrp="1"/>
          </p:cNvSpPr>
          <p:nvPr>
            <p:ph type="subTitle" idx="1"/>
          </p:nvPr>
        </p:nvSpPr>
        <p:spPr>
          <a:xfrm>
            <a:off x="1572768" y="6021788"/>
            <a:ext cx="6370891" cy="1963761"/>
          </a:xfrm>
        </p:spPr>
        <p:txBody>
          <a:bodyPr vert="horz" lIns="121920" tIns="60960" rIns="121920" bIns="60960" rtlCol="0" anchor="t">
            <a:normAutofit/>
          </a:bodyPr>
          <a:lstStyle/>
          <a:p>
            <a:pPr algn="l"/>
            <a:r>
              <a:rPr lang="en-US"/>
              <a:t>May 21, 2026</a:t>
            </a:r>
          </a:p>
        </p:txBody>
      </p:sp>
      <p:sp>
        <p:nvSpPr>
          <p:cNvPr id="12" name="Freeform: Shape 11">
            <a:extLst>
              <a:ext uri="{FF2B5EF4-FFF2-40B4-BE49-F238E27FC236}">
                <a16:creationId xmlns:a16="http://schemas.microsoft.com/office/drawing/2014/main" id="{C7D887A3-61AD-4674-BC53-8DFA8CF7B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314733" y="0"/>
            <a:ext cx="6941268" cy="9144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14" name="Freeform: Shape 13">
            <a:extLst>
              <a:ext uri="{FF2B5EF4-FFF2-40B4-BE49-F238E27FC236}">
                <a16:creationId xmlns:a16="http://schemas.microsoft.com/office/drawing/2014/main" id="{479F0FB3-8461-462D-84A2-53106FBF4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737974" y="0"/>
            <a:ext cx="3372964" cy="9144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09585">
              <a:defRPr/>
            </a:pPr>
            <a:endParaRPr lang="en-US" sz="2400">
              <a:solidFill>
                <a:prstClr val="white"/>
              </a:solidFill>
              <a:latin typeface="Meiryo"/>
            </a:endParaRPr>
          </a:p>
        </p:txBody>
      </p:sp>
      <p:sp>
        <p:nvSpPr>
          <p:cNvPr id="16" name="Freeform: Shape 15">
            <a:extLst>
              <a:ext uri="{FF2B5EF4-FFF2-40B4-BE49-F238E27FC236}">
                <a16:creationId xmlns:a16="http://schemas.microsoft.com/office/drawing/2014/main" id="{11E3C311-4E8A-45D9-97BF-07F5FD3469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011767" y="0"/>
            <a:ext cx="3381912" cy="9144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219170">
              <a:defRPr/>
            </a:pPr>
            <a:endParaRPr lang="en-US" sz="2400">
              <a:solidFill>
                <a:prstClr val="white"/>
              </a:solidFill>
              <a:latin typeface="Meiryo"/>
            </a:endParaRPr>
          </a:p>
        </p:txBody>
      </p:sp>
      <p:pic>
        <p:nvPicPr>
          <p:cNvPr id="5" name="Picture 4" descr="A logo of a pear&#10;&#10;AI-generated content may be incorrect.">
            <a:extLst>
              <a:ext uri="{FF2B5EF4-FFF2-40B4-BE49-F238E27FC236}">
                <a16:creationId xmlns:a16="http://schemas.microsoft.com/office/drawing/2014/main" id="{CEACC421-B5F1-AE64-A6C5-D708F5EE71BC}"/>
              </a:ext>
            </a:extLst>
          </p:cNvPr>
          <p:cNvPicPr>
            <a:picLocks noChangeAspect="1"/>
          </p:cNvPicPr>
          <p:nvPr/>
        </p:nvPicPr>
        <p:blipFill>
          <a:blip r:embed="rId2"/>
          <a:stretch>
            <a:fillRect/>
          </a:stretch>
        </p:blipFill>
        <p:spPr>
          <a:xfrm>
            <a:off x="11701881" y="3254876"/>
            <a:ext cx="3243848" cy="3298035"/>
          </a:xfrm>
          <a:prstGeom prst="rect">
            <a:avLst/>
          </a:prstGeom>
        </p:spPr>
      </p:pic>
    </p:spTree>
    <p:extLst>
      <p:ext uri="{BB962C8B-B14F-4D97-AF65-F5344CB8AC3E}">
        <p14:creationId xmlns:p14="http://schemas.microsoft.com/office/powerpoint/2010/main" val="194110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4" y="0"/>
            <a:ext cx="16251936" cy="9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7" name="Rectangle 36">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6251936" cy="9144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39" name="Group 38">
            <a:extLst>
              <a:ext uri="{FF2B5EF4-FFF2-40B4-BE49-F238E27FC236}">
                <a16:creationId xmlns:a16="http://schemas.microsoft.com/office/drawing/2014/main" id="{7F277EAE-FC73-4AE5-9BDB-0BE814F954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2767227"/>
            <a:ext cx="16064972" cy="5457741"/>
            <a:chOff x="1" y="2075420"/>
            <a:chExt cx="12048729" cy="4093306"/>
          </a:xfrm>
        </p:grpSpPr>
        <p:sp>
          <p:nvSpPr>
            <p:cNvPr id="40" name="Oval 39">
              <a:extLst>
                <a:ext uri="{FF2B5EF4-FFF2-40B4-BE49-F238E27FC236}">
                  <a16:creationId xmlns:a16="http://schemas.microsoft.com/office/drawing/2014/main" id="{66CC8DCE-8D82-400F-A315-4CD008FDA6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1" name="Oval 40">
              <a:extLst>
                <a:ext uri="{FF2B5EF4-FFF2-40B4-BE49-F238E27FC236}">
                  <a16:creationId xmlns:a16="http://schemas.microsoft.com/office/drawing/2014/main" id="{339B13E9-2F1D-489D-842D-20AC7313D1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2" name="Oval 41">
              <a:extLst>
                <a:ext uri="{FF2B5EF4-FFF2-40B4-BE49-F238E27FC236}">
                  <a16:creationId xmlns:a16="http://schemas.microsoft.com/office/drawing/2014/main" id="{1E7447BD-F39C-4290-8A87-E61FD98A28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3" name="Oval 42">
              <a:extLst>
                <a:ext uri="{FF2B5EF4-FFF2-40B4-BE49-F238E27FC236}">
                  <a16:creationId xmlns:a16="http://schemas.microsoft.com/office/drawing/2014/main" id="{AEB36854-40EE-40C4-A488-60EAA83B27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4" name="Oval 43">
              <a:extLst>
                <a:ext uri="{FF2B5EF4-FFF2-40B4-BE49-F238E27FC236}">
                  <a16:creationId xmlns:a16="http://schemas.microsoft.com/office/drawing/2014/main" id="{77165098-3853-4969-9EAF-796B9751F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5" name="Oval 44">
              <a:extLst>
                <a:ext uri="{FF2B5EF4-FFF2-40B4-BE49-F238E27FC236}">
                  <a16:creationId xmlns:a16="http://schemas.microsoft.com/office/drawing/2014/main" id="{A7EF9153-D515-4DA2-A63C-58C0298309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pic>
        <p:nvPicPr>
          <p:cNvPr id="8" name="Picture 7" descr="A person with long blonde hair&#10;&#10;AI-generated content may be incorrect.">
            <a:extLst>
              <a:ext uri="{FF2B5EF4-FFF2-40B4-BE49-F238E27FC236}">
                <a16:creationId xmlns:a16="http://schemas.microsoft.com/office/drawing/2014/main" id="{2F150855-80B7-2F2C-78EA-B9AE836B106B}"/>
              </a:ext>
            </a:extLst>
          </p:cNvPr>
          <p:cNvPicPr>
            <a:picLocks noChangeAspect="1"/>
          </p:cNvPicPr>
          <p:nvPr/>
        </p:nvPicPr>
        <p:blipFill>
          <a:blip r:embed="rId2"/>
          <a:srcRect r="-4" b="20253"/>
          <a:stretch>
            <a:fillRect/>
          </a:stretch>
        </p:blipFill>
        <p:spPr>
          <a:xfrm>
            <a:off x="8251276" y="549836"/>
            <a:ext cx="3529865" cy="4217037"/>
          </a:xfrm>
          <a:prstGeom prst="rect">
            <a:avLst/>
          </a:prstGeom>
        </p:spPr>
      </p:pic>
      <p:grpSp>
        <p:nvGrpSpPr>
          <p:cNvPr id="47" name="Group 46">
            <a:extLst>
              <a:ext uri="{FF2B5EF4-FFF2-40B4-BE49-F238E27FC236}">
                <a16:creationId xmlns:a16="http://schemas.microsoft.com/office/drawing/2014/main" id="{AF19A774-30A5-488B-9BAF-629C644029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627447" y="748395"/>
            <a:ext cx="406400" cy="573024"/>
            <a:chOff x="215328" y="-46937"/>
            <a:chExt cx="304800" cy="2773841"/>
          </a:xfrm>
        </p:grpSpPr>
        <p:cxnSp>
          <p:nvCxnSpPr>
            <p:cNvPr id="48" name="Straight Connector 47">
              <a:extLst>
                <a:ext uri="{FF2B5EF4-FFF2-40B4-BE49-F238E27FC236}">
                  <a16:creationId xmlns:a16="http://schemas.microsoft.com/office/drawing/2014/main" id="{291EBF88-5B98-4258-A542-14C3AF2E52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8FBC2D58-9E3C-490D-BD7A-61EF07EA79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B6CF1BB4-1C1D-4EDE-BA26-0243FCF83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0C83729-E02F-4512-AFE7-F4792228BD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pic>
        <p:nvPicPr>
          <p:cNvPr id="9" name="Picture 8" descr="A person with blonde hair wearing a denim jacket&#10;&#10;AI-generated content may be incorrect.">
            <a:extLst>
              <a:ext uri="{FF2B5EF4-FFF2-40B4-BE49-F238E27FC236}">
                <a16:creationId xmlns:a16="http://schemas.microsoft.com/office/drawing/2014/main" id="{DC85AAAF-C931-6BAF-E30A-E2E2C627EC7B}"/>
              </a:ext>
            </a:extLst>
          </p:cNvPr>
          <p:cNvPicPr>
            <a:picLocks noChangeAspect="1"/>
          </p:cNvPicPr>
          <p:nvPr/>
        </p:nvPicPr>
        <p:blipFill>
          <a:blip r:embed="rId3"/>
          <a:srcRect l="4273" r="12023" b="1"/>
          <a:stretch>
            <a:fillRect/>
          </a:stretch>
        </p:blipFill>
        <p:spPr>
          <a:xfrm>
            <a:off x="12247761" y="549836"/>
            <a:ext cx="3529865" cy="4217037"/>
          </a:xfrm>
          <a:prstGeom prst="rect">
            <a:avLst/>
          </a:prstGeom>
        </p:spPr>
      </p:pic>
      <p:sp>
        <p:nvSpPr>
          <p:cNvPr id="53" name="Rectangle 52">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3917529" y="1390140"/>
            <a:ext cx="3728615" cy="948336"/>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55" name="Group 54">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12719" y="423438"/>
            <a:ext cx="731520" cy="732009"/>
            <a:chOff x="7029447" y="3514725"/>
            <a:chExt cx="1285875" cy="549007"/>
          </a:xfrm>
        </p:grpSpPr>
        <p:cxnSp>
          <p:nvCxnSpPr>
            <p:cNvPr id="56" name="Straight Connector 55">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7" name="Content Placeholder 6" descr="A person with curly hair smiling&#10;&#10;AI-generated content may be incorrect.">
            <a:extLst>
              <a:ext uri="{FF2B5EF4-FFF2-40B4-BE49-F238E27FC236}">
                <a16:creationId xmlns:a16="http://schemas.microsoft.com/office/drawing/2014/main" id="{9D3425D4-3003-5C39-84E2-A3A7D415B334}"/>
              </a:ext>
            </a:extLst>
          </p:cNvPr>
          <p:cNvPicPr>
            <a:picLocks noChangeAspect="1"/>
          </p:cNvPicPr>
          <p:nvPr/>
        </p:nvPicPr>
        <p:blipFill>
          <a:blip r:embed="rId4"/>
          <a:srcRect l="3898" r="12398" b="1"/>
          <a:stretch>
            <a:fillRect/>
          </a:stretch>
        </p:blipFill>
        <p:spPr>
          <a:xfrm>
            <a:off x="543552" y="549836"/>
            <a:ext cx="3529865" cy="4217037"/>
          </a:xfrm>
          <a:prstGeom prst="rect">
            <a:avLst/>
          </a:prstGeom>
        </p:spPr>
      </p:pic>
      <p:sp>
        <p:nvSpPr>
          <p:cNvPr id="61" name="Rectangle 60">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8187713"/>
            <a:ext cx="8127996" cy="948336"/>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63" name="Group 62">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821794" y="7920748"/>
            <a:ext cx="1714500" cy="732009"/>
            <a:chOff x="7029447" y="3514725"/>
            <a:chExt cx="1285875" cy="549007"/>
          </a:xfrm>
        </p:grpSpPr>
        <p:cxnSp>
          <p:nvCxnSpPr>
            <p:cNvPr id="64" name="Straight Connector 63">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1A5CCD9-CD20-50A7-F435-05713853BE2E}"/>
              </a:ext>
            </a:extLst>
          </p:cNvPr>
          <p:cNvSpPr>
            <a:spLocks noGrp="1"/>
          </p:cNvSpPr>
          <p:nvPr>
            <p:ph type="title"/>
          </p:nvPr>
        </p:nvSpPr>
        <p:spPr>
          <a:xfrm>
            <a:off x="841248" y="5357516"/>
            <a:ext cx="8429752" cy="2839448"/>
          </a:xfrm>
          <a:noFill/>
        </p:spPr>
        <p:txBody>
          <a:bodyPr anchor="t">
            <a:normAutofit/>
          </a:bodyPr>
          <a:lstStyle/>
          <a:p>
            <a:r>
              <a:rPr lang="en-US" sz="6400" dirty="0">
                <a:solidFill>
                  <a:schemeClr val="bg1"/>
                </a:solidFill>
              </a:rPr>
              <a:t>PEARS Leadership Team</a:t>
            </a:r>
          </a:p>
        </p:txBody>
      </p:sp>
      <p:pic>
        <p:nvPicPr>
          <p:cNvPr id="3" name="Picture 2" descr="A person wearing glasses and smiling&#10;&#10;AI-generated content may be incorrect.">
            <a:extLst>
              <a:ext uri="{FF2B5EF4-FFF2-40B4-BE49-F238E27FC236}">
                <a16:creationId xmlns:a16="http://schemas.microsoft.com/office/drawing/2014/main" id="{2F4C3F79-1D79-D6DB-2C82-514A1BE4CEC5}"/>
              </a:ext>
            </a:extLst>
          </p:cNvPr>
          <p:cNvPicPr>
            <a:picLocks noChangeAspect="1"/>
          </p:cNvPicPr>
          <p:nvPr/>
        </p:nvPicPr>
        <p:blipFill>
          <a:blip r:embed="rId5"/>
          <a:stretch>
            <a:fillRect/>
          </a:stretch>
        </p:blipFill>
        <p:spPr>
          <a:xfrm>
            <a:off x="4429108" y="547077"/>
            <a:ext cx="3419232" cy="4363591"/>
          </a:xfrm>
          <a:prstGeom prst="rect">
            <a:avLst/>
          </a:prstGeom>
        </p:spPr>
      </p:pic>
    </p:spTree>
    <p:extLst>
      <p:ext uri="{BB962C8B-B14F-4D97-AF65-F5344CB8AC3E}">
        <p14:creationId xmlns:p14="http://schemas.microsoft.com/office/powerpoint/2010/main" val="1864342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6256000" cy="9144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6255997" cy="2101273"/>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Rectangle 2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0838477" y="0"/>
            <a:ext cx="5417524" cy="2101883"/>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4" name="Rectangle 2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077036" y="-7077038"/>
            <a:ext cx="2101928" cy="16256003"/>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1C45A784-3B15-037C-6F93-109E1B002E7B}"/>
              </a:ext>
            </a:extLst>
          </p:cNvPr>
          <p:cNvSpPr>
            <a:spLocks noGrp="1"/>
          </p:cNvSpPr>
          <p:nvPr>
            <p:ph type="title"/>
          </p:nvPr>
        </p:nvSpPr>
        <p:spPr>
          <a:xfrm>
            <a:off x="1828797" y="465154"/>
            <a:ext cx="13392031" cy="1170305"/>
          </a:xfrm>
        </p:spPr>
        <p:txBody>
          <a:bodyPr anchor="ctr">
            <a:normAutofit/>
          </a:bodyPr>
          <a:lstStyle/>
          <a:p>
            <a:r>
              <a:rPr lang="en-US" sz="5333">
                <a:solidFill>
                  <a:srgbClr val="FFFFFF"/>
                </a:solidFill>
              </a:rPr>
              <a:t>PEARS Leadership Team Roles</a:t>
            </a:r>
          </a:p>
        </p:txBody>
      </p:sp>
      <p:graphicFrame>
        <p:nvGraphicFramePr>
          <p:cNvPr id="25" name="Content Placeholder 2">
            <a:extLst>
              <a:ext uri="{FF2B5EF4-FFF2-40B4-BE49-F238E27FC236}">
                <a16:creationId xmlns:a16="http://schemas.microsoft.com/office/drawing/2014/main" id="{39A48FE4-A927-A84C-F449-720BA3896F67}"/>
              </a:ext>
            </a:extLst>
          </p:cNvPr>
          <p:cNvGraphicFramePr>
            <a:graphicFrameLocks noGrp="1"/>
          </p:cNvGraphicFramePr>
          <p:nvPr>
            <p:ph idx="1"/>
            <p:extLst>
              <p:ext uri="{D42A27DB-BD31-4B8C-83A1-F6EECF244321}">
                <p14:modId xmlns:p14="http://schemas.microsoft.com/office/powerpoint/2010/main" val="1489888726"/>
              </p:ext>
            </p:extLst>
          </p:nvPr>
        </p:nvGraphicFramePr>
        <p:xfrm>
          <a:off x="-913062" y="1751213"/>
          <a:ext cx="18076876" cy="76100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6510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E6DE0-7476-6847-B771-F2639B1A3DF0}"/>
              </a:ext>
            </a:extLst>
          </p:cNvPr>
          <p:cNvSpPr>
            <a:spLocks noGrp="1"/>
          </p:cNvSpPr>
          <p:nvPr>
            <p:ph type="title"/>
          </p:nvPr>
        </p:nvSpPr>
        <p:spPr>
          <a:xfrm>
            <a:off x="3556000" y="609600"/>
            <a:ext cx="11049000" cy="485139"/>
          </a:xfrm>
        </p:spPr>
        <p:txBody>
          <a:bodyPr/>
          <a:lstStyle/>
          <a:p>
            <a:pPr algn="l"/>
            <a:r>
              <a:rPr lang="en-US" sz="6000" b="1" dirty="0">
                <a:solidFill>
                  <a:srgbClr val="D00000"/>
                </a:solidFill>
              </a:rPr>
              <a:t>Today’s Huddle Talk</a:t>
            </a:r>
          </a:p>
        </p:txBody>
      </p:sp>
      <p:sp>
        <p:nvSpPr>
          <p:cNvPr id="3" name="Text Placeholder 2">
            <a:extLst>
              <a:ext uri="{FF2B5EF4-FFF2-40B4-BE49-F238E27FC236}">
                <a16:creationId xmlns:a16="http://schemas.microsoft.com/office/drawing/2014/main" id="{40A9029B-F6A7-B04A-9816-F127DC58C9D4}"/>
              </a:ext>
            </a:extLst>
          </p:cNvPr>
          <p:cNvSpPr>
            <a:spLocks noGrp="1"/>
          </p:cNvSpPr>
          <p:nvPr>
            <p:ph type="body" idx="1"/>
          </p:nvPr>
        </p:nvSpPr>
        <p:spPr>
          <a:xfrm>
            <a:off x="3582182" y="4114819"/>
            <a:ext cx="12551508" cy="6248382"/>
          </a:xfrm>
        </p:spPr>
        <p:txBody>
          <a:bodyPr/>
          <a:lstStyle/>
          <a:p>
            <a:endParaRPr lang="en-US" dirty="0"/>
          </a:p>
          <a:p>
            <a:pPr marL="571500" indent="-571500">
              <a:buFont typeface="Arial" panose="020B0604020202020204" pitchFamily="34" charset="0"/>
              <a:buChar char="•"/>
            </a:pPr>
            <a:endParaRPr lang="en-US" sz="4000" dirty="0"/>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endParaRPr lang="en-US" sz="3600" dirty="0"/>
          </a:p>
          <a:p>
            <a:endParaRPr lang="en-US" sz="3300" dirty="0"/>
          </a:p>
          <a:p>
            <a:pPr marL="571500" indent="-571500">
              <a:buFont typeface="Arial" panose="020B0604020202020204" pitchFamily="34" charset="0"/>
              <a:buChar char="•"/>
            </a:pPr>
            <a:r>
              <a:rPr lang="en-US" sz="3600" dirty="0"/>
              <a:t>Dr. Varner on Extended Medical Leave</a:t>
            </a:r>
          </a:p>
          <a:p>
            <a:pPr marL="571500" indent="-571500">
              <a:buFont typeface="Arial" panose="020B0604020202020204" pitchFamily="34" charset="0"/>
              <a:buChar char="•"/>
            </a:pPr>
            <a:r>
              <a:rPr lang="en-US" sz="3600" dirty="0"/>
              <a:t>Good News Programming</a:t>
            </a:r>
          </a:p>
          <a:p>
            <a:pPr marL="571500" indent="-571500">
              <a:buFont typeface="Arial" panose="020B0604020202020204" pitchFamily="34" charset="0"/>
              <a:buChar char="•"/>
            </a:pPr>
            <a:r>
              <a:rPr lang="en-US" sz="3600" dirty="0"/>
              <a:t>Extension Disaster Education Network Update</a:t>
            </a:r>
          </a:p>
          <a:p>
            <a:pPr marL="571500" indent="-571500">
              <a:buFont typeface="Arial" panose="020B0604020202020204" pitchFamily="34" charset="0"/>
              <a:buChar char="•"/>
            </a:pPr>
            <a:r>
              <a:rPr lang="en-US" sz="3600" dirty="0"/>
              <a:t>PEARS Update and Expanded Leadership Team</a:t>
            </a:r>
          </a:p>
          <a:p>
            <a:pPr marL="571500" indent="-571500">
              <a:buFont typeface="Arial" panose="020B0604020202020204" pitchFamily="34" charset="0"/>
              <a:buChar char="•"/>
            </a:pPr>
            <a:r>
              <a:rPr lang="en-US" sz="3600" dirty="0"/>
              <a:t>PEARS Event Registration Module</a:t>
            </a:r>
          </a:p>
          <a:p>
            <a:pPr marL="571500" indent="-571500">
              <a:buFont typeface="Arial" panose="020B0604020202020204" pitchFamily="34" charset="0"/>
              <a:buChar char="•"/>
            </a:pPr>
            <a:r>
              <a:rPr lang="en-US" sz="3600" dirty="0"/>
              <a:t>Status of Cvent Registration System</a:t>
            </a:r>
          </a:p>
          <a:p>
            <a:pPr marL="571500" indent="-571500">
              <a:buFont typeface="Arial" panose="020B0604020202020204" pitchFamily="34" charset="0"/>
              <a:buChar char="•"/>
            </a:pPr>
            <a:r>
              <a:rPr lang="en-US" sz="3600" dirty="0"/>
              <a:t>Extension Professional Development Opportunities</a:t>
            </a:r>
          </a:p>
          <a:p>
            <a:pPr marL="571500" indent="-571500">
              <a:buFont typeface="Arial" panose="020B0604020202020204" pitchFamily="34" charset="0"/>
              <a:buChar char="•"/>
            </a:pPr>
            <a:r>
              <a:rPr lang="en-US" sz="3600" dirty="0"/>
              <a:t>2026-2027 Extension Educator Promotion Committees</a:t>
            </a:r>
          </a:p>
          <a:p>
            <a:pPr marL="571500" indent="-571500">
              <a:buFont typeface="Arial" panose="020B0604020202020204" pitchFamily="34" charset="0"/>
              <a:buChar char="•"/>
            </a:pPr>
            <a:r>
              <a:rPr lang="en-US" sz="3600" dirty="0"/>
              <a:t>Extension Positions in the Search Process</a:t>
            </a:r>
          </a:p>
          <a:p>
            <a:pPr marL="571500" indent="-571500">
              <a:buFont typeface="Arial" panose="020B0604020202020204" pitchFamily="34" charset="0"/>
              <a:buChar char="•"/>
            </a:pPr>
            <a:r>
              <a:rPr lang="en-US" sz="3600" dirty="0"/>
              <a:t>Rural Poll</a:t>
            </a:r>
          </a:p>
          <a:p>
            <a:pPr marL="571500" indent="-571500">
              <a:buFont typeface="Arial" panose="020B0604020202020204" pitchFamily="34" charset="0"/>
              <a:buChar char="•"/>
            </a:pPr>
            <a:r>
              <a:rPr lang="en-US" sz="3600" dirty="0"/>
              <a:t>Title II: Digital Accessibility Compliance Update</a:t>
            </a:r>
          </a:p>
          <a:p>
            <a:pPr marL="571500" indent="-571500">
              <a:buFont typeface="Arial" panose="020B0604020202020204" pitchFamily="34" charset="0"/>
              <a:buChar char="•"/>
            </a:pPr>
            <a:r>
              <a:rPr lang="en-US" sz="3600" dirty="0"/>
              <a:t>NACEB Summer Conference</a:t>
            </a:r>
          </a:p>
          <a:p>
            <a:pPr marL="571500" indent="-571500">
              <a:buFont typeface="Arial" panose="020B0604020202020204" pitchFamily="34" charset="0"/>
              <a:buChar char="•"/>
            </a:pPr>
            <a:r>
              <a:rPr lang="en-US" sz="3600" dirty="0"/>
              <a:t>Extension Huddle Extra</a:t>
            </a:r>
          </a:p>
          <a:p>
            <a:endParaRPr lang="en-US" sz="3600" dirty="0"/>
          </a:p>
          <a:p>
            <a:endParaRPr lang="en-US" sz="4000" dirty="0"/>
          </a:p>
          <a:p>
            <a:pPr marL="571500" indent="-571500">
              <a:buFont typeface="Arial" panose="020B0604020202020204" pitchFamily="34" charset="0"/>
              <a:buChar char="•"/>
            </a:pPr>
            <a:endParaRPr lang="en-US" dirty="0"/>
          </a:p>
          <a:p>
            <a:pPr marL="685800" indent="-685800">
              <a:buFont typeface="Arial" panose="020B0604020202020204" pitchFamily="34" charset="0"/>
              <a:buChar char="•"/>
            </a:pPr>
            <a:endParaRPr lang="en-US" dirty="0"/>
          </a:p>
          <a:p>
            <a:endParaRPr lang="en-US" dirty="0"/>
          </a:p>
          <a:p>
            <a:endParaRPr lang="en-US" dirty="0"/>
          </a:p>
          <a:p>
            <a:pPr marL="571500" indent="-571500">
              <a:buFont typeface="Arial" panose="020B0604020202020204" pitchFamily="34" charset="0"/>
              <a:buChar char="•"/>
            </a:pPr>
            <a:endParaRPr lang="en-US" dirty="0"/>
          </a:p>
          <a:p>
            <a:pPr marL="571500" indent="-571500">
              <a:buFont typeface="Arial" panose="020B0604020202020204" pitchFamily="34" charset="0"/>
              <a:buChar char="•"/>
            </a:pPr>
            <a:endParaRPr lang="en-US" sz="4000" dirty="0"/>
          </a:p>
          <a:p>
            <a:pPr marL="685800" indent="-685800">
              <a:buFont typeface="Wingdings" pitchFamily="2" charset="2"/>
              <a:buChar char="ü"/>
            </a:pPr>
            <a:endParaRPr lang="en-US" dirty="0"/>
          </a:p>
          <a:p>
            <a:endParaRPr lang="en-US" dirty="0"/>
          </a:p>
        </p:txBody>
      </p:sp>
      <p:cxnSp>
        <p:nvCxnSpPr>
          <p:cNvPr id="5" name="Straight Connector 4">
            <a:extLst>
              <a:ext uri="{FF2B5EF4-FFF2-40B4-BE49-F238E27FC236}">
                <a16:creationId xmlns:a16="http://schemas.microsoft.com/office/drawing/2014/main" id="{24E0CA2D-1D8F-994F-972C-7819A92FDA99}"/>
              </a:ext>
            </a:extLst>
          </p:cNvPr>
          <p:cNvCxnSpPr>
            <a:cxnSpLocks/>
          </p:cNvCxnSpPr>
          <p:nvPr/>
        </p:nvCxnSpPr>
        <p:spPr>
          <a:xfrm>
            <a:off x="3556000" y="1676400"/>
            <a:ext cx="11836400" cy="0"/>
          </a:xfrm>
          <a:prstGeom prst="line">
            <a:avLst/>
          </a:prstGeom>
          <a:ln w="63500">
            <a:solidFill>
              <a:srgbClr val="C00000"/>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D7D8998-674C-A5FE-E57D-959613790E75}"/>
              </a:ext>
            </a:extLst>
          </p:cNvPr>
          <p:cNvSpPr txBox="1"/>
          <p:nvPr/>
        </p:nvSpPr>
        <p:spPr>
          <a:xfrm>
            <a:off x="-3718560" y="-2209800"/>
            <a:ext cx="184731" cy="369332"/>
          </a:xfrm>
          <a:prstGeom prst="rect">
            <a:avLst/>
          </a:prstGeom>
          <a:noFill/>
        </p:spPr>
        <p:txBody>
          <a:bodyPr wrap="none" rtlCol="0">
            <a:spAutoFit/>
          </a:bodyPr>
          <a:lstStyle/>
          <a:p>
            <a:endParaRPr lang="en-US" dirty="0"/>
          </a:p>
        </p:txBody>
      </p:sp>
      <p:sp>
        <p:nvSpPr>
          <p:cNvPr id="6" name="TextBox 5">
            <a:extLst>
              <a:ext uri="{FF2B5EF4-FFF2-40B4-BE49-F238E27FC236}">
                <a16:creationId xmlns:a16="http://schemas.microsoft.com/office/drawing/2014/main" id="{FA369FC1-F343-B4BF-0131-1657E5F5B9B2}"/>
              </a:ext>
            </a:extLst>
          </p:cNvPr>
          <p:cNvSpPr txBox="1"/>
          <p:nvPr/>
        </p:nvSpPr>
        <p:spPr>
          <a:xfrm>
            <a:off x="-6019800" y="-4343400"/>
            <a:ext cx="184731" cy="369332"/>
          </a:xfrm>
          <a:prstGeom prst="rect">
            <a:avLst/>
          </a:prstGeom>
          <a:noFill/>
        </p:spPr>
        <p:txBody>
          <a:bodyPr wrap="none" rtlCol="0">
            <a:spAutoFit/>
          </a:bodyPr>
          <a:lstStyle/>
          <a:p>
            <a:endParaRPr lang="en-US"/>
          </a:p>
        </p:txBody>
      </p:sp>
      <p:sp>
        <p:nvSpPr>
          <p:cNvPr id="7" name="TextBox 6">
            <a:extLst>
              <a:ext uri="{FF2B5EF4-FFF2-40B4-BE49-F238E27FC236}">
                <a16:creationId xmlns:a16="http://schemas.microsoft.com/office/drawing/2014/main" id="{62CEA00B-E890-AE81-5041-BDA73D1B3B1F}"/>
              </a:ext>
            </a:extLst>
          </p:cNvPr>
          <p:cNvSpPr txBox="1"/>
          <p:nvPr/>
        </p:nvSpPr>
        <p:spPr>
          <a:xfrm>
            <a:off x="-8442960" y="-6949440"/>
            <a:ext cx="184731" cy="369332"/>
          </a:xfrm>
          <a:prstGeom prst="rect">
            <a:avLst/>
          </a:prstGeom>
          <a:noFill/>
        </p:spPr>
        <p:txBody>
          <a:bodyPr wrap="none" rtlCol="0">
            <a:spAutoFit/>
          </a:bodyPr>
          <a:lstStyle/>
          <a:p>
            <a:endParaRPr lang="en-US"/>
          </a:p>
        </p:txBody>
      </p:sp>
      <p:sp>
        <p:nvSpPr>
          <p:cNvPr id="8" name="TextBox 7">
            <a:extLst>
              <a:ext uri="{FF2B5EF4-FFF2-40B4-BE49-F238E27FC236}">
                <a16:creationId xmlns:a16="http://schemas.microsoft.com/office/drawing/2014/main" id="{4B36AE0B-AC03-7D63-D4D2-C67C3FBFD165}"/>
              </a:ext>
            </a:extLst>
          </p:cNvPr>
          <p:cNvSpPr txBox="1"/>
          <p:nvPr/>
        </p:nvSpPr>
        <p:spPr>
          <a:xfrm>
            <a:off x="-10866120" y="-9555480"/>
            <a:ext cx="184731" cy="369332"/>
          </a:xfrm>
          <a:prstGeom prst="rect">
            <a:avLst/>
          </a:prstGeom>
          <a:noFill/>
        </p:spPr>
        <p:txBody>
          <a:bodyPr wrap="none" rtlCol="0">
            <a:spAutoFit/>
          </a:bodyPr>
          <a:lstStyle/>
          <a:p>
            <a:endParaRPr lang="en-US"/>
          </a:p>
        </p:txBody>
      </p:sp>
      <p:sp>
        <p:nvSpPr>
          <p:cNvPr id="9" name="TextBox 8">
            <a:extLst>
              <a:ext uri="{FF2B5EF4-FFF2-40B4-BE49-F238E27FC236}">
                <a16:creationId xmlns:a16="http://schemas.microsoft.com/office/drawing/2014/main" id="{065AA310-3DBC-4F11-A70B-86ADDB6AC079}"/>
              </a:ext>
            </a:extLst>
          </p:cNvPr>
          <p:cNvSpPr txBox="1"/>
          <p:nvPr/>
        </p:nvSpPr>
        <p:spPr>
          <a:xfrm>
            <a:off x="-13289280" y="-12161520"/>
            <a:ext cx="184731" cy="369332"/>
          </a:xfrm>
          <a:prstGeom prst="rect">
            <a:avLst/>
          </a:prstGeom>
          <a:noFill/>
        </p:spPr>
        <p:txBody>
          <a:bodyPr wrap="none" rtlCol="0">
            <a:spAutoFit/>
          </a:bodyPr>
          <a:lstStyle/>
          <a:p>
            <a:endParaRPr lang="en-US"/>
          </a:p>
        </p:txBody>
      </p:sp>
      <p:sp>
        <p:nvSpPr>
          <p:cNvPr id="10" name="TextBox 9">
            <a:extLst>
              <a:ext uri="{FF2B5EF4-FFF2-40B4-BE49-F238E27FC236}">
                <a16:creationId xmlns:a16="http://schemas.microsoft.com/office/drawing/2014/main" id="{193D44F8-C6FC-C96C-2021-CEBAAEDADEB4}"/>
              </a:ext>
            </a:extLst>
          </p:cNvPr>
          <p:cNvSpPr txBox="1"/>
          <p:nvPr/>
        </p:nvSpPr>
        <p:spPr>
          <a:xfrm>
            <a:off x="-15712440" y="-14767560"/>
            <a:ext cx="184731" cy="369332"/>
          </a:xfrm>
          <a:prstGeom prst="rect">
            <a:avLst/>
          </a:prstGeom>
          <a:noFill/>
        </p:spPr>
        <p:txBody>
          <a:bodyPr wrap="none" rtlCol="0">
            <a:spAutoFit/>
          </a:bodyPr>
          <a:lstStyle/>
          <a:p>
            <a:endParaRPr lang="en-US"/>
          </a:p>
        </p:txBody>
      </p:sp>
      <p:sp>
        <p:nvSpPr>
          <p:cNvPr id="11" name="TextBox 10">
            <a:extLst>
              <a:ext uri="{FF2B5EF4-FFF2-40B4-BE49-F238E27FC236}">
                <a16:creationId xmlns:a16="http://schemas.microsoft.com/office/drawing/2014/main" id="{DC0EE5AA-5DD9-0AD6-4785-712DD7FB58A6}"/>
              </a:ext>
            </a:extLst>
          </p:cNvPr>
          <p:cNvSpPr txBox="1"/>
          <p:nvPr/>
        </p:nvSpPr>
        <p:spPr>
          <a:xfrm>
            <a:off x="-18135600" y="-17373600"/>
            <a:ext cx="184731" cy="369332"/>
          </a:xfrm>
          <a:prstGeom prst="rect">
            <a:avLst/>
          </a:prstGeom>
          <a:noFill/>
        </p:spPr>
        <p:txBody>
          <a:bodyPr wrap="none" rtlCol="0">
            <a:spAutoFit/>
          </a:bodyPr>
          <a:lstStyle/>
          <a:p>
            <a:endParaRPr lang="en-US"/>
          </a:p>
        </p:txBody>
      </p:sp>
      <p:sp>
        <p:nvSpPr>
          <p:cNvPr id="12" name="TextBox 11">
            <a:extLst>
              <a:ext uri="{FF2B5EF4-FFF2-40B4-BE49-F238E27FC236}">
                <a16:creationId xmlns:a16="http://schemas.microsoft.com/office/drawing/2014/main" id="{E8A477F7-123A-0D64-04BA-1B08913BE76B}"/>
              </a:ext>
            </a:extLst>
          </p:cNvPr>
          <p:cNvSpPr txBox="1"/>
          <p:nvPr/>
        </p:nvSpPr>
        <p:spPr>
          <a:xfrm>
            <a:off x="-20558760" y="-19979640"/>
            <a:ext cx="184731" cy="369332"/>
          </a:xfrm>
          <a:prstGeom prst="rect">
            <a:avLst/>
          </a:prstGeom>
          <a:noFill/>
        </p:spPr>
        <p:txBody>
          <a:bodyPr wrap="none" rtlCol="0">
            <a:spAutoFit/>
          </a:bodyPr>
          <a:lstStyle/>
          <a:p>
            <a:endParaRPr lang="en-US" dirty="0"/>
          </a:p>
        </p:txBody>
      </p:sp>
      <p:sp>
        <p:nvSpPr>
          <p:cNvPr id="13" name="TextBox 12">
            <a:extLst>
              <a:ext uri="{FF2B5EF4-FFF2-40B4-BE49-F238E27FC236}">
                <a16:creationId xmlns:a16="http://schemas.microsoft.com/office/drawing/2014/main" id="{BF140F92-22D1-4FDD-8CA9-9EAD43CD58B8}"/>
              </a:ext>
            </a:extLst>
          </p:cNvPr>
          <p:cNvSpPr txBox="1"/>
          <p:nvPr/>
        </p:nvSpPr>
        <p:spPr>
          <a:xfrm>
            <a:off x="-22981920" y="-22585680"/>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2055394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6256000" cy="9144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880112" y="1880110"/>
            <a:ext cx="9144000" cy="5383781"/>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880113" y="1893626"/>
            <a:ext cx="9143999" cy="5383785"/>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23898" y="4784114"/>
            <a:ext cx="3335972" cy="5383788"/>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668982" y="1292957"/>
            <a:ext cx="5200476" cy="5571944"/>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880126" y="1880106"/>
            <a:ext cx="9144004" cy="5383780"/>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2C49F38B-DD0E-D955-1471-0F7138AE0B49}"/>
              </a:ext>
            </a:extLst>
          </p:cNvPr>
          <p:cNvSpPr>
            <a:spLocks noGrp="1"/>
          </p:cNvSpPr>
          <p:nvPr>
            <p:ph type="title"/>
          </p:nvPr>
        </p:nvSpPr>
        <p:spPr>
          <a:xfrm>
            <a:off x="781971" y="2245009"/>
            <a:ext cx="4153687" cy="3195145"/>
          </a:xfrm>
        </p:spPr>
        <p:txBody>
          <a:bodyPr anchor="b">
            <a:normAutofit fontScale="90000"/>
          </a:bodyPr>
          <a:lstStyle/>
          <a:p>
            <a:pPr algn="r"/>
            <a:r>
              <a:rPr lang="en-US" sz="5333" b="1">
                <a:solidFill>
                  <a:srgbClr val="FFFFFF"/>
                </a:solidFill>
              </a:rPr>
              <a:t>2026 PEARS Professional Development Series</a:t>
            </a:r>
            <a:br>
              <a:rPr lang="en-US" sz="5333" b="1">
                <a:solidFill>
                  <a:srgbClr val="FFFFFF"/>
                </a:solidFill>
              </a:rPr>
            </a:br>
            <a:br>
              <a:rPr lang="en-US" sz="5333" b="1"/>
            </a:br>
            <a:r>
              <a:rPr lang="en-US" sz="3733" b="1">
                <a:solidFill>
                  <a:srgbClr val="FFFFFF"/>
                </a:solidFill>
              </a:rPr>
              <a:t>11:00-11:45 am</a:t>
            </a:r>
          </a:p>
        </p:txBody>
      </p:sp>
      <p:graphicFrame>
        <p:nvGraphicFramePr>
          <p:cNvPr id="5" name="Content Placeholder 2">
            <a:extLst>
              <a:ext uri="{FF2B5EF4-FFF2-40B4-BE49-F238E27FC236}">
                <a16:creationId xmlns:a16="http://schemas.microsoft.com/office/drawing/2014/main" id="{2880AAB2-4BBE-7523-46DA-147588BF5A01}"/>
              </a:ext>
            </a:extLst>
          </p:cNvPr>
          <p:cNvGraphicFramePr>
            <a:graphicFrameLocks noGrp="1"/>
          </p:cNvGraphicFramePr>
          <p:nvPr>
            <p:ph idx="1"/>
            <p:extLst>
              <p:ext uri="{D42A27DB-BD31-4B8C-83A1-F6EECF244321}">
                <p14:modId xmlns:p14="http://schemas.microsoft.com/office/powerpoint/2010/main" val="1672768087"/>
              </p:ext>
            </p:extLst>
          </p:nvPr>
        </p:nvGraphicFramePr>
        <p:xfrm>
          <a:off x="6540070" y="1000587"/>
          <a:ext cx="8889111" cy="72718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0622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6256000" cy="9144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851353" y="852374"/>
            <a:ext cx="9144000" cy="7439253"/>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24274" y="526942"/>
            <a:ext cx="8461612" cy="7434773"/>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038543" y="3758623"/>
            <a:ext cx="3335972" cy="7434773"/>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66669" y="1137057"/>
            <a:ext cx="9144001" cy="6869883"/>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091672" y="1504664"/>
            <a:ext cx="5757737" cy="5757737"/>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90FA43D5-EC7D-3D3A-7143-45E1CBA2C839}"/>
              </a:ext>
            </a:extLst>
          </p:cNvPr>
          <p:cNvSpPr>
            <a:spLocks noGrp="1"/>
          </p:cNvSpPr>
          <p:nvPr>
            <p:ph type="title"/>
          </p:nvPr>
        </p:nvSpPr>
        <p:spPr>
          <a:xfrm>
            <a:off x="1101862" y="782474"/>
            <a:ext cx="5640133" cy="4516663"/>
          </a:xfrm>
        </p:spPr>
        <p:txBody>
          <a:bodyPr anchor="b">
            <a:normAutofit/>
          </a:bodyPr>
          <a:lstStyle/>
          <a:p>
            <a:pPr algn="r"/>
            <a:r>
              <a:rPr lang="en-US" sz="5333" b="1">
                <a:solidFill>
                  <a:srgbClr val="FFFFFF"/>
                </a:solidFill>
              </a:rPr>
              <a:t>Reporting Disaster Response and Recovery in PEARS</a:t>
            </a:r>
          </a:p>
        </p:txBody>
      </p:sp>
      <p:sp>
        <p:nvSpPr>
          <p:cNvPr id="3" name="Content Placeholder 2">
            <a:extLst>
              <a:ext uri="{FF2B5EF4-FFF2-40B4-BE49-F238E27FC236}">
                <a16:creationId xmlns:a16="http://schemas.microsoft.com/office/drawing/2014/main" id="{99C02B86-9C38-01D3-F59D-0899A48D7B21}"/>
              </a:ext>
            </a:extLst>
          </p:cNvPr>
          <p:cNvSpPr>
            <a:spLocks noGrp="1"/>
          </p:cNvSpPr>
          <p:nvPr>
            <p:ph idx="1"/>
          </p:nvPr>
        </p:nvSpPr>
        <p:spPr>
          <a:xfrm>
            <a:off x="8670879" y="865974"/>
            <a:ext cx="6483260" cy="7394729"/>
          </a:xfrm>
        </p:spPr>
        <p:txBody>
          <a:bodyPr vert="horz" lIns="121920" tIns="60960" rIns="121920" bIns="60960" rtlCol="0" anchor="ctr">
            <a:noAutofit/>
          </a:bodyPr>
          <a:lstStyle/>
          <a:p>
            <a:pPr>
              <a:lnSpc>
                <a:spcPct val="150000"/>
              </a:lnSpc>
            </a:pPr>
            <a:r>
              <a:rPr lang="en-US" sz="1600" dirty="0">
                <a:solidFill>
                  <a:schemeClr val="tx1"/>
                </a:solidFill>
              </a:rPr>
              <a:t>New Program Area in PEARS</a:t>
            </a:r>
          </a:p>
          <a:p>
            <a:pPr marL="800100" lvl="1" indent="-342900">
              <a:lnSpc>
                <a:spcPct val="150000"/>
              </a:lnSpc>
              <a:buFont typeface="Courier New" panose="02070309020205020404" pitchFamily="49" charset="0"/>
              <a:buChar char="o"/>
            </a:pPr>
            <a:r>
              <a:rPr lang="en-US" sz="1600" dirty="0">
                <a:solidFill>
                  <a:schemeClr val="tx1"/>
                </a:solidFill>
              </a:rPr>
              <a:t>Disaster Education</a:t>
            </a:r>
          </a:p>
          <a:p>
            <a:pPr marL="800100" lvl="1" indent="-342900">
              <a:lnSpc>
                <a:spcPct val="150000"/>
              </a:lnSpc>
              <a:buFont typeface="Courier New" panose="02070309020205020404" pitchFamily="49" charset="0"/>
              <a:buChar char="o"/>
            </a:pPr>
            <a:r>
              <a:rPr lang="en-US" sz="1600" dirty="0">
                <a:solidFill>
                  <a:schemeClr val="tx1"/>
                </a:solidFill>
              </a:rPr>
              <a:t>This includes all disaster-related education, response, and recovery activities. </a:t>
            </a:r>
          </a:p>
          <a:p>
            <a:pPr>
              <a:lnSpc>
                <a:spcPct val="150000"/>
              </a:lnSpc>
            </a:pPr>
            <a:r>
              <a:rPr lang="en" sz="1600" dirty="0">
                <a:solidFill>
                  <a:schemeClr val="tx1"/>
                </a:solidFill>
              </a:rPr>
              <a:t>For any wildfire-related activity, please:</a:t>
            </a:r>
            <a:endParaRPr lang="en-US" sz="1600" dirty="0">
              <a:solidFill>
                <a:schemeClr val="tx1"/>
              </a:solidFill>
            </a:endParaRPr>
          </a:p>
          <a:p>
            <a:pPr marL="800100" lvl="1" indent="-342900">
              <a:lnSpc>
                <a:spcPct val="150000"/>
              </a:lnSpc>
              <a:buFont typeface="Courier New" panose="02070309020205020404" pitchFamily="49" charset="0"/>
              <a:buChar char="o"/>
            </a:pPr>
            <a:r>
              <a:rPr lang="en" sz="1600" dirty="0">
                <a:solidFill>
                  <a:schemeClr val="tx1"/>
                </a:solidFill>
              </a:rPr>
              <a:t>Select “Disaster Education” as a Program Area</a:t>
            </a:r>
            <a:endParaRPr lang="en-US" sz="1600" dirty="0">
              <a:solidFill>
                <a:schemeClr val="tx1"/>
              </a:solidFill>
            </a:endParaRPr>
          </a:p>
          <a:p>
            <a:pPr marL="800100" lvl="1" indent="-342900">
              <a:lnSpc>
                <a:spcPct val="150000"/>
              </a:lnSpc>
              <a:buFont typeface="Courier New" panose="02070309020205020404" pitchFamily="49" charset="0"/>
              <a:buChar char="o"/>
            </a:pPr>
            <a:r>
              <a:rPr lang="en" sz="1600" u="sng" dirty="0">
                <a:solidFill>
                  <a:schemeClr val="tx1"/>
                </a:solidFill>
              </a:rPr>
              <a:t>Also </a:t>
            </a:r>
            <a:r>
              <a:rPr lang="en" sz="1600" dirty="0">
                <a:solidFill>
                  <a:schemeClr val="tx1"/>
                </a:solidFill>
              </a:rPr>
              <a:t>select your primary program area(s) (e.g., Health &amp; Wellbeing, Livestock Systems, 4-H, etc.)</a:t>
            </a:r>
            <a:endParaRPr lang="en-US" sz="1600" dirty="0">
              <a:solidFill>
                <a:schemeClr val="tx1"/>
              </a:solidFill>
            </a:endParaRPr>
          </a:p>
          <a:p>
            <a:pPr marL="800100" lvl="1" indent="-342900">
              <a:lnSpc>
                <a:spcPct val="150000"/>
              </a:lnSpc>
              <a:buFont typeface="Courier New" panose="02070309020205020404" pitchFamily="49" charset="0"/>
              <a:buChar char="o"/>
            </a:pPr>
            <a:r>
              <a:rPr lang="en" sz="1600" dirty="0">
                <a:solidFill>
                  <a:schemeClr val="tx1"/>
                </a:solidFill>
              </a:rPr>
              <a:t>Enter the activity in the appropriate PEARS module as usual (program activity, indirect activity, partnership, etc.)</a:t>
            </a:r>
            <a:endParaRPr lang="en-US" sz="1600" dirty="0">
              <a:solidFill>
                <a:schemeClr val="tx1"/>
              </a:solidFill>
            </a:endParaRPr>
          </a:p>
          <a:p>
            <a:pPr marL="800100" lvl="1" indent="-342900">
              <a:lnSpc>
                <a:spcPct val="150000"/>
              </a:lnSpc>
              <a:buFont typeface="Courier New" panose="02070309020205020404" pitchFamily="49" charset="0"/>
              <a:buChar char="o"/>
            </a:pPr>
            <a:r>
              <a:rPr lang="en" sz="1600" dirty="0">
                <a:solidFill>
                  <a:schemeClr val="tx1"/>
                </a:solidFill>
              </a:rPr>
              <a:t>If you have previously made entries around the wildfires, please go back and ADD this program area to your entries.</a:t>
            </a:r>
            <a:endParaRPr lang="en-US" sz="1600" dirty="0">
              <a:solidFill>
                <a:schemeClr val="tx1"/>
              </a:solidFill>
            </a:endParaRPr>
          </a:p>
          <a:p>
            <a:pPr indent="-609585">
              <a:lnSpc>
                <a:spcPct val="150000"/>
              </a:lnSpc>
            </a:pPr>
            <a:r>
              <a:rPr lang="en" sz="1600" dirty="0">
                <a:solidFill>
                  <a:schemeClr val="tx1"/>
                </a:solidFill>
              </a:rPr>
              <a:t>Coming Soon: </a:t>
            </a:r>
            <a:endParaRPr lang="en-US" sz="1600" dirty="0">
              <a:solidFill>
                <a:schemeClr val="tx1"/>
              </a:solidFill>
            </a:endParaRPr>
          </a:p>
          <a:p>
            <a:pPr marL="800100" lvl="1" indent="-342900">
              <a:lnSpc>
                <a:spcPct val="150000"/>
              </a:lnSpc>
              <a:buFont typeface="Courier New" panose="02070309020205020404" pitchFamily="49" charset="0"/>
              <a:buChar char="o"/>
            </a:pPr>
            <a:r>
              <a:rPr lang="en" sz="1600" dirty="0">
                <a:solidFill>
                  <a:schemeClr val="tx1"/>
                </a:solidFill>
              </a:rPr>
              <a:t>Apr-Jun Quarterly Effort Report, there will be a Disaster Education section.  </a:t>
            </a:r>
            <a:endParaRPr lang="en-US" sz="1600" dirty="0">
              <a:solidFill>
                <a:schemeClr val="tx1"/>
              </a:solidFill>
            </a:endParaRPr>
          </a:p>
          <a:p>
            <a:pPr marL="800100" lvl="1" indent="-342900">
              <a:lnSpc>
                <a:spcPct val="150000"/>
              </a:lnSpc>
              <a:buFont typeface="Courier New" panose="02070309020205020404" pitchFamily="49" charset="0"/>
              <a:buChar char="o"/>
            </a:pPr>
            <a:r>
              <a:rPr lang="en" sz="1600" dirty="0">
                <a:solidFill>
                  <a:schemeClr val="tx1"/>
                </a:solidFill>
              </a:rPr>
              <a:t>Please track your efforts now and keep them handy to be included when that piece is available in the next QER. </a:t>
            </a:r>
          </a:p>
          <a:p>
            <a:pPr indent="-609585"/>
            <a:endParaRPr lang="en-US" sz="2133" dirty="0">
              <a:latin typeface="Aptos" panose="02110004020202020204"/>
            </a:endParaRPr>
          </a:p>
        </p:txBody>
      </p:sp>
    </p:spTree>
    <p:extLst>
      <p:ext uri="{BB962C8B-B14F-4D97-AF65-F5344CB8AC3E}">
        <p14:creationId xmlns:p14="http://schemas.microsoft.com/office/powerpoint/2010/main" val="3939301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A3ECCA-CC0D-B4D3-36CA-678A03635F9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8978793-2496-EC41-598B-829D37E59E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6256000" cy="9144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B10FE1E0-2337-0C24-C287-F9760E361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851353" y="852374"/>
            <a:ext cx="9144000" cy="7439253"/>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Rectangle 11">
            <a:extLst>
              <a:ext uri="{FF2B5EF4-FFF2-40B4-BE49-F238E27FC236}">
                <a16:creationId xmlns:a16="http://schemas.microsoft.com/office/drawing/2014/main" id="{3955173D-284E-50CD-A668-762AFFB1D9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24274" y="526942"/>
            <a:ext cx="8461612" cy="7434773"/>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Rectangle 13">
            <a:extLst>
              <a:ext uri="{FF2B5EF4-FFF2-40B4-BE49-F238E27FC236}">
                <a16:creationId xmlns:a16="http://schemas.microsoft.com/office/drawing/2014/main" id="{015B8590-BA46-49BE-3BC2-E2053E7B0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038543" y="3758623"/>
            <a:ext cx="3335972" cy="7434773"/>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Rectangle 15">
            <a:extLst>
              <a:ext uri="{FF2B5EF4-FFF2-40B4-BE49-F238E27FC236}">
                <a16:creationId xmlns:a16="http://schemas.microsoft.com/office/drawing/2014/main" id="{517A51F2-30EA-DAF2-369E-EDA3BB1CB0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66669" y="1137057"/>
            <a:ext cx="9144001" cy="6869883"/>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Oval 17">
            <a:extLst>
              <a:ext uri="{FF2B5EF4-FFF2-40B4-BE49-F238E27FC236}">
                <a16:creationId xmlns:a16="http://schemas.microsoft.com/office/drawing/2014/main" id="{13A49190-3E7E-E01E-5789-8BB8D54038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091672" y="1504664"/>
            <a:ext cx="5757737" cy="5757737"/>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4EAEE1BD-7F62-6327-29C5-42A7D9A3976C}"/>
              </a:ext>
            </a:extLst>
          </p:cNvPr>
          <p:cNvSpPr>
            <a:spLocks noGrp="1"/>
          </p:cNvSpPr>
          <p:nvPr>
            <p:ph type="title"/>
          </p:nvPr>
        </p:nvSpPr>
        <p:spPr>
          <a:xfrm>
            <a:off x="1101862" y="782474"/>
            <a:ext cx="5640133" cy="4516663"/>
          </a:xfrm>
        </p:spPr>
        <p:txBody>
          <a:bodyPr anchor="b">
            <a:normAutofit/>
          </a:bodyPr>
          <a:lstStyle/>
          <a:p>
            <a:pPr algn="r"/>
            <a:r>
              <a:rPr lang="en-US" sz="5333" b="1">
                <a:solidFill>
                  <a:srgbClr val="FFFFFF"/>
                </a:solidFill>
              </a:rPr>
              <a:t>Reporting Disaster Response and Recovery in Quarterly Effort Report</a:t>
            </a:r>
            <a:endParaRPr lang="en-US"/>
          </a:p>
        </p:txBody>
      </p:sp>
      <p:sp>
        <p:nvSpPr>
          <p:cNvPr id="3" name="Content Placeholder 2">
            <a:extLst>
              <a:ext uri="{FF2B5EF4-FFF2-40B4-BE49-F238E27FC236}">
                <a16:creationId xmlns:a16="http://schemas.microsoft.com/office/drawing/2014/main" id="{7FAA420B-425A-958B-5F15-3C50ED6E073A}"/>
              </a:ext>
            </a:extLst>
          </p:cNvPr>
          <p:cNvSpPr>
            <a:spLocks noGrp="1"/>
          </p:cNvSpPr>
          <p:nvPr>
            <p:ph idx="1"/>
          </p:nvPr>
        </p:nvSpPr>
        <p:spPr>
          <a:xfrm>
            <a:off x="8670878" y="787821"/>
            <a:ext cx="6483263" cy="2966012"/>
          </a:xfrm>
        </p:spPr>
        <p:txBody>
          <a:bodyPr vert="horz" lIns="121920" tIns="60960" rIns="121920" bIns="60960" rtlCol="0" anchor="ctr">
            <a:noAutofit/>
          </a:bodyPr>
          <a:lstStyle/>
          <a:p>
            <a:pPr indent="-609585"/>
            <a:r>
              <a:rPr lang="en" sz="2400" dirty="0">
                <a:solidFill>
                  <a:schemeClr val="tx1"/>
                </a:solidFill>
                <a:latin typeface="Aptos Display"/>
              </a:rPr>
              <a:t>Quarterly Effort Report</a:t>
            </a:r>
            <a:endParaRPr lang="en-US" sz="2400" dirty="0">
              <a:solidFill>
                <a:schemeClr val="tx1"/>
              </a:solidFill>
              <a:latin typeface="Aptos Display"/>
            </a:endParaRPr>
          </a:p>
          <a:p>
            <a:pPr marL="800100" lvl="1" indent="-342900">
              <a:lnSpc>
                <a:spcPct val="150000"/>
              </a:lnSpc>
              <a:buFont typeface="Courier New" panose="02070309020205020404" pitchFamily="49" charset="0"/>
              <a:buChar char="o"/>
            </a:pPr>
            <a:r>
              <a:rPr lang="en" sz="1600" dirty="0">
                <a:solidFill>
                  <a:schemeClr val="tx1"/>
                </a:solidFill>
              </a:rPr>
              <a:t>Effective (Apr-Jun) Quarterly Effort Report, there will be a Disaster-Related Education section. </a:t>
            </a:r>
            <a:endParaRPr lang="en-US" sz="1600" dirty="0">
              <a:solidFill>
                <a:schemeClr val="tx1"/>
              </a:solidFill>
            </a:endParaRPr>
          </a:p>
          <a:p>
            <a:pPr marL="800100" lvl="1" indent="-342900">
              <a:lnSpc>
                <a:spcPct val="150000"/>
              </a:lnSpc>
              <a:buFont typeface="Courier New" panose="02070309020205020404" pitchFamily="49" charset="0"/>
              <a:buChar char="o"/>
            </a:pPr>
            <a:r>
              <a:rPr lang="en" sz="1600" dirty="0">
                <a:solidFill>
                  <a:schemeClr val="tx1"/>
                </a:solidFill>
              </a:rPr>
              <a:t>Please track your efforts now and keep them handy to be included when that piece is available in the next QER. </a:t>
            </a:r>
          </a:p>
          <a:p>
            <a:pPr indent="-609585"/>
            <a:endParaRPr lang="en-US" sz="2133" dirty="0">
              <a:latin typeface="Aptos" panose="02110004020202020204"/>
            </a:endParaRPr>
          </a:p>
        </p:txBody>
      </p:sp>
      <p:pic>
        <p:nvPicPr>
          <p:cNvPr id="5" name="Picture 4" descr="A screenshot of a computer&#10;&#10;AI-generated content may be incorrect.">
            <a:extLst>
              <a:ext uri="{FF2B5EF4-FFF2-40B4-BE49-F238E27FC236}">
                <a16:creationId xmlns:a16="http://schemas.microsoft.com/office/drawing/2014/main" id="{AB1DE3DC-D1B9-E049-5A9B-BDB361CAC818}"/>
              </a:ext>
            </a:extLst>
          </p:cNvPr>
          <p:cNvPicPr>
            <a:picLocks noChangeAspect="1"/>
          </p:cNvPicPr>
          <p:nvPr/>
        </p:nvPicPr>
        <p:blipFill>
          <a:blip r:embed="rId2"/>
          <a:stretch>
            <a:fillRect/>
          </a:stretch>
        </p:blipFill>
        <p:spPr>
          <a:xfrm>
            <a:off x="7712363" y="3388489"/>
            <a:ext cx="8400587" cy="40876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889996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6256000" cy="9144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851353" y="852374"/>
            <a:ext cx="9144000" cy="7439253"/>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24274" y="526942"/>
            <a:ext cx="8461612" cy="7434773"/>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038543" y="3758623"/>
            <a:ext cx="3335972" cy="7434773"/>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66669" y="1137057"/>
            <a:ext cx="9144001" cy="6869883"/>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091672" y="1504664"/>
            <a:ext cx="5757737" cy="5757737"/>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08509E90-9F8D-BDDA-F48D-478F958DF3DD}"/>
              </a:ext>
            </a:extLst>
          </p:cNvPr>
          <p:cNvSpPr>
            <a:spLocks noGrp="1"/>
          </p:cNvSpPr>
          <p:nvPr>
            <p:ph type="title"/>
          </p:nvPr>
        </p:nvSpPr>
        <p:spPr>
          <a:xfrm>
            <a:off x="1101862" y="782474"/>
            <a:ext cx="5640133" cy="4516663"/>
          </a:xfrm>
        </p:spPr>
        <p:txBody>
          <a:bodyPr anchor="b">
            <a:normAutofit/>
          </a:bodyPr>
          <a:lstStyle/>
          <a:p>
            <a:pPr algn="r"/>
            <a:r>
              <a:rPr lang="en-US" sz="5333">
                <a:solidFill>
                  <a:srgbClr val="FFFFFF"/>
                </a:solidFill>
              </a:rPr>
              <a:t>Q: Where should Extension Board Meetings be entered into PEARS? </a:t>
            </a:r>
          </a:p>
        </p:txBody>
      </p:sp>
      <p:sp>
        <p:nvSpPr>
          <p:cNvPr id="3" name="Content Placeholder 2">
            <a:extLst>
              <a:ext uri="{FF2B5EF4-FFF2-40B4-BE49-F238E27FC236}">
                <a16:creationId xmlns:a16="http://schemas.microsoft.com/office/drawing/2014/main" id="{92BE07A7-604C-616D-0FA8-FA79BC6C52DB}"/>
              </a:ext>
            </a:extLst>
          </p:cNvPr>
          <p:cNvSpPr>
            <a:spLocks noGrp="1"/>
          </p:cNvSpPr>
          <p:nvPr>
            <p:ph idx="1"/>
          </p:nvPr>
        </p:nvSpPr>
        <p:spPr>
          <a:xfrm>
            <a:off x="8275769" y="513197"/>
            <a:ext cx="6878372" cy="8311951"/>
          </a:xfrm>
        </p:spPr>
        <p:txBody>
          <a:bodyPr vert="horz" lIns="121920" tIns="60960" rIns="121920" bIns="60960" rtlCol="0" anchor="ctr">
            <a:normAutofit lnSpcReduction="10000"/>
          </a:bodyPr>
          <a:lstStyle/>
          <a:p>
            <a:pPr>
              <a:buNone/>
            </a:pPr>
            <a:r>
              <a:rPr lang="en-US" sz="1867" b="0" dirty="0">
                <a:solidFill>
                  <a:schemeClr val="tx1"/>
                </a:solidFill>
              </a:rPr>
              <a:t>Extension Board meetings and similar governance or advisory meetings should </a:t>
            </a:r>
            <a:r>
              <a:rPr lang="en-US" sz="1867" dirty="0">
                <a:solidFill>
                  <a:schemeClr val="tx1"/>
                </a:solidFill>
              </a:rPr>
              <a:t>not</a:t>
            </a:r>
            <a:r>
              <a:rPr lang="en-US" sz="1867" b="0" dirty="0">
                <a:solidFill>
                  <a:schemeClr val="tx1"/>
                </a:solidFill>
              </a:rPr>
              <a:t> be entered as a Program </a:t>
            </a:r>
            <a:r>
              <a:rPr lang="en-US" sz="1867" dirty="0">
                <a:solidFill>
                  <a:schemeClr val="tx1"/>
                </a:solidFill>
              </a:rPr>
              <a:t>Activity</a:t>
            </a:r>
            <a:r>
              <a:rPr lang="en-US" sz="1867" b="0" dirty="0">
                <a:solidFill>
                  <a:schemeClr val="tx1"/>
                </a:solidFill>
              </a:rPr>
              <a:t> in PEARS.</a:t>
            </a:r>
          </a:p>
          <a:p>
            <a:pPr>
              <a:buNone/>
            </a:pPr>
            <a:endParaRPr lang="en-US" sz="1867" b="0" dirty="0">
              <a:solidFill>
                <a:schemeClr val="tx1"/>
              </a:solidFill>
            </a:endParaRPr>
          </a:p>
          <a:p>
            <a:pPr>
              <a:buNone/>
            </a:pPr>
            <a:r>
              <a:rPr lang="en-US" sz="1867" b="0" dirty="0">
                <a:solidFill>
                  <a:schemeClr val="tx1"/>
                </a:solidFill>
              </a:rPr>
              <a:t>Program Activities are intended for:</a:t>
            </a:r>
          </a:p>
          <a:p>
            <a:pPr marL="800100" lvl="1" indent="-342900">
              <a:lnSpc>
                <a:spcPct val="150000"/>
              </a:lnSpc>
              <a:buFont typeface="Courier New" panose="02070309020205020404" pitchFamily="49" charset="0"/>
              <a:buChar char="o"/>
            </a:pPr>
            <a:r>
              <a:rPr lang="en-US" sz="1600" dirty="0">
                <a:solidFill>
                  <a:schemeClr val="tx1"/>
                </a:solidFill>
              </a:rPr>
              <a:t>Audiences outside of Extension </a:t>
            </a:r>
          </a:p>
          <a:p>
            <a:pPr marL="800100" lvl="1" indent="-342900">
              <a:lnSpc>
                <a:spcPct val="150000"/>
              </a:lnSpc>
              <a:spcAft>
                <a:spcPts val="600"/>
              </a:spcAft>
              <a:buFont typeface="Courier New" panose="02070309020205020404" pitchFamily="49" charset="0"/>
              <a:buChar char="o"/>
            </a:pPr>
            <a:r>
              <a:rPr lang="en-US" sz="1600" dirty="0">
                <a:solidFill>
                  <a:schemeClr val="tx1"/>
                </a:solidFill>
              </a:rPr>
              <a:t>In-depth educational programming</a:t>
            </a:r>
          </a:p>
          <a:p>
            <a:pPr>
              <a:buNone/>
            </a:pPr>
            <a:r>
              <a:rPr lang="en-US" sz="1867" b="0" dirty="0">
                <a:solidFill>
                  <a:schemeClr val="tx1"/>
                </a:solidFill>
              </a:rPr>
              <a:t>Examples include:</a:t>
            </a:r>
            <a:endParaRPr lang="en-US" b="0" dirty="0">
              <a:solidFill>
                <a:schemeClr val="tx1"/>
              </a:solidFill>
            </a:endParaRPr>
          </a:p>
          <a:p>
            <a:pPr marL="800100" lvl="1" indent="-342900">
              <a:lnSpc>
                <a:spcPct val="150000"/>
              </a:lnSpc>
              <a:buFont typeface="Courier New" panose="02070309020205020404" pitchFamily="49" charset="0"/>
              <a:buChar char="o"/>
            </a:pPr>
            <a:r>
              <a:rPr lang="en-US" sz="1600" dirty="0">
                <a:solidFill>
                  <a:schemeClr val="tx1"/>
                </a:solidFill>
              </a:rPr>
              <a:t>Extension Board meetings </a:t>
            </a:r>
          </a:p>
          <a:p>
            <a:pPr marL="800100" lvl="1" indent="-342900">
              <a:lnSpc>
                <a:spcPct val="150000"/>
              </a:lnSpc>
              <a:buFont typeface="Courier New" panose="02070309020205020404" pitchFamily="49" charset="0"/>
              <a:buChar char="o"/>
            </a:pPr>
            <a:r>
              <a:rPr lang="en-US" sz="1600" dirty="0">
                <a:solidFill>
                  <a:schemeClr val="tx1"/>
                </a:solidFill>
              </a:rPr>
              <a:t>4-H Council meetings </a:t>
            </a:r>
          </a:p>
          <a:p>
            <a:pPr marL="800100" lvl="1" indent="-342900">
              <a:lnSpc>
                <a:spcPct val="150000"/>
              </a:lnSpc>
              <a:buFont typeface="Courier New" panose="02070309020205020404" pitchFamily="49" charset="0"/>
              <a:buChar char="o"/>
            </a:pPr>
            <a:r>
              <a:rPr lang="en-US" sz="1600" dirty="0">
                <a:solidFill>
                  <a:schemeClr val="tx1"/>
                </a:solidFill>
              </a:rPr>
              <a:t>County Board/Commissioner meetings </a:t>
            </a:r>
          </a:p>
          <a:p>
            <a:pPr marL="800100" lvl="1" indent="-342900">
              <a:lnSpc>
                <a:spcPct val="150000"/>
              </a:lnSpc>
              <a:spcAft>
                <a:spcPts val="1200"/>
              </a:spcAft>
              <a:buFont typeface="Courier New" panose="02070309020205020404" pitchFamily="49" charset="0"/>
              <a:buChar char="o"/>
            </a:pPr>
            <a:r>
              <a:rPr lang="en-US" sz="1600" dirty="0">
                <a:solidFill>
                  <a:schemeClr val="tx1"/>
                </a:solidFill>
              </a:rPr>
              <a:t>Fair Board or Ag Society meetings </a:t>
            </a:r>
          </a:p>
          <a:p>
            <a:pPr>
              <a:spcAft>
                <a:spcPts val="1200"/>
              </a:spcAft>
              <a:buNone/>
            </a:pPr>
            <a:r>
              <a:rPr lang="en-US" sz="1867" b="0" dirty="0">
                <a:solidFill>
                  <a:schemeClr val="tx1"/>
                </a:solidFill>
              </a:rPr>
              <a:t>Previous guidance suggested that these meetings were entered as Program Activities so they could be connected to a Lead Educator Action Plan. </a:t>
            </a:r>
            <a:r>
              <a:rPr lang="en-US" sz="1867" b="0" u="sng" dirty="0">
                <a:solidFill>
                  <a:schemeClr val="tx1"/>
                </a:solidFill>
              </a:rPr>
              <a:t>However, Canopy now allows Action Plans to be linked to all PEARS modules, including Partnerships.</a:t>
            </a:r>
            <a:endParaRPr lang="en-US" b="0" dirty="0">
              <a:solidFill>
                <a:schemeClr val="tx1"/>
              </a:solidFill>
            </a:endParaRPr>
          </a:p>
          <a:p>
            <a:pPr>
              <a:buNone/>
            </a:pPr>
            <a:r>
              <a:rPr lang="en-US" sz="1867" b="0" dirty="0">
                <a:solidFill>
                  <a:schemeClr val="tx1"/>
                </a:solidFill>
              </a:rPr>
              <a:t>Going forward:</a:t>
            </a:r>
            <a:endParaRPr lang="en-US" b="0" dirty="0">
              <a:solidFill>
                <a:schemeClr val="tx1"/>
              </a:solidFill>
            </a:endParaRPr>
          </a:p>
          <a:p>
            <a:pPr marL="800100" lvl="1" indent="-342900">
              <a:lnSpc>
                <a:spcPct val="150000"/>
              </a:lnSpc>
              <a:buFont typeface="Courier New" panose="02070309020205020404" pitchFamily="49" charset="0"/>
              <a:buChar char="o"/>
            </a:pPr>
            <a:r>
              <a:rPr lang="en-US" sz="1600" dirty="0">
                <a:solidFill>
                  <a:schemeClr val="tx1"/>
                </a:solidFill>
              </a:rPr>
              <a:t>Please enter these groups as Partnerships in PEARS.</a:t>
            </a:r>
          </a:p>
          <a:p>
            <a:pPr marL="800100" lvl="1" indent="-342900">
              <a:lnSpc>
                <a:spcPct val="150000"/>
              </a:lnSpc>
              <a:buFont typeface="Courier New" panose="02070309020205020404" pitchFamily="49" charset="0"/>
              <a:buChar char="o"/>
            </a:pPr>
            <a:r>
              <a:rPr lang="en-US" sz="1600" dirty="0">
                <a:solidFill>
                  <a:schemeClr val="tx1"/>
                </a:solidFill>
              </a:rPr>
              <a:t>Create the board or council as a Partnership </a:t>
            </a:r>
          </a:p>
          <a:p>
            <a:pPr marL="800100" lvl="1" indent="-342900">
              <a:lnSpc>
                <a:spcPct val="150000"/>
              </a:lnSpc>
              <a:buFont typeface="Courier New" panose="02070309020205020404" pitchFamily="49" charset="0"/>
              <a:buChar char="o"/>
            </a:pPr>
            <a:r>
              <a:rPr lang="en-US" sz="1600" dirty="0">
                <a:solidFill>
                  <a:schemeClr val="tx1"/>
                </a:solidFill>
              </a:rPr>
              <a:t>Track meetings and events within the Partnership module </a:t>
            </a:r>
          </a:p>
          <a:p>
            <a:pPr marL="800100" lvl="1" indent="-342900">
              <a:lnSpc>
                <a:spcPct val="150000"/>
              </a:lnSpc>
              <a:buFont typeface="Courier New" panose="02070309020205020404" pitchFamily="49" charset="0"/>
              <a:buChar char="o"/>
            </a:pPr>
            <a:r>
              <a:rPr lang="en-US" sz="1600" dirty="0">
                <a:solidFill>
                  <a:schemeClr val="tx1"/>
                </a:solidFill>
              </a:rPr>
              <a:t>Tag applicable collaborators </a:t>
            </a:r>
          </a:p>
          <a:p>
            <a:pPr marL="800100" lvl="1" indent="-342900">
              <a:lnSpc>
                <a:spcPct val="150000"/>
              </a:lnSpc>
              <a:buFont typeface="Courier New" panose="02070309020205020404" pitchFamily="49" charset="0"/>
              <a:buChar char="o"/>
            </a:pPr>
            <a:r>
              <a:rPr lang="en-US" sz="1600" dirty="0">
                <a:solidFill>
                  <a:schemeClr val="tx1"/>
                </a:solidFill>
              </a:rPr>
              <a:t>Link the Partnership to the appropriate Action Plan as needed </a:t>
            </a:r>
          </a:p>
          <a:p>
            <a:pPr>
              <a:buNone/>
            </a:pPr>
            <a:endParaRPr lang="en-US" sz="1867" b="0" dirty="0">
              <a:solidFill>
                <a:schemeClr val="tx1"/>
              </a:solidFill>
              <a:latin typeface="Arial"/>
              <a:cs typeface="Arial"/>
            </a:endParaRPr>
          </a:p>
          <a:p>
            <a:pPr>
              <a:buNone/>
            </a:pPr>
            <a:r>
              <a:rPr lang="en-US" sz="1867" b="0" dirty="0">
                <a:solidFill>
                  <a:schemeClr val="tx1"/>
                </a:solidFill>
              </a:rPr>
              <a:t>This approach more accurately reflects the purpose of these meetings while still allowing them to be documented and connected to Action Plans.</a:t>
            </a:r>
          </a:p>
          <a:p>
            <a:endParaRPr lang="en-US" sz="2667" dirty="0"/>
          </a:p>
        </p:txBody>
      </p:sp>
    </p:spTree>
    <p:extLst>
      <p:ext uri="{BB962C8B-B14F-4D97-AF65-F5344CB8AC3E}">
        <p14:creationId xmlns:p14="http://schemas.microsoft.com/office/powerpoint/2010/main" val="12103218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C5A5DA-D13D-8F3E-2CCD-02491B83AD1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099D6FC-61DF-1E56-D19D-5D81D9AD81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6256000" cy="9144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293FACB5-9D0F-0F65-262D-3E22E1278B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851353" y="852374"/>
            <a:ext cx="9144000" cy="7439253"/>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Rectangle 11">
            <a:extLst>
              <a:ext uri="{FF2B5EF4-FFF2-40B4-BE49-F238E27FC236}">
                <a16:creationId xmlns:a16="http://schemas.microsoft.com/office/drawing/2014/main" id="{8056379B-153A-30A9-829C-AB95AF9AFB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24274" y="526942"/>
            <a:ext cx="8461612" cy="7434773"/>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Rectangle 13">
            <a:extLst>
              <a:ext uri="{FF2B5EF4-FFF2-40B4-BE49-F238E27FC236}">
                <a16:creationId xmlns:a16="http://schemas.microsoft.com/office/drawing/2014/main" id="{02B6725C-4F0E-93C6-0FF3-96533A0F14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038543" y="3758623"/>
            <a:ext cx="3335972" cy="7434773"/>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Rectangle 15">
            <a:extLst>
              <a:ext uri="{FF2B5EF4-FFF2-40B4-BE49-F238E27FC236}">
                <a16:creationId xmlns:a16="http://schemas.microsoft.com/office/drawing/2014/main" id="{C1694CE5-D715-784D-9BD3-21AC76687E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66669" y="1137057"/>
            <a:ext cx="9144001" cy="6869883"/>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Oval 17">
            <a:extLst>
              <a:ext uri="{FF2B5EF4-FFF2-40B4-BE49-F238E27FC236}">
                <a16:creationId xmlns:a16="http://schemas.microsoft.com/office/drawing/2014/main" id="{9FD17005-DFE4-B75E-D5D1-2DCC4E568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091672" y="1504664"/>
            <a:ext cx="5757737" cy="5757737"/>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B0D42BAB-1B27-7268-659A-3F61182CB68C}"/>
              </a:ext>
            </a:extLst>
          </p:cNvPr>
          <p:cNvSpPr>
            <a:spLocks noGrp="1"/>
          </p:cNvSpPr>
          <p:nvPr>
            <p:ph type="title"/>
          </p:nvPr>
        </p:nvSpPr>
        <p:spPr>
          <a:xfrm>
            <a:off x="1101862" y="782474"/>
            <a:ext cx="5640133" cy="4516663"/>
          </a:xfrm>
        </p:spPr>
        <p:txBody>
          <a:bodyPr anchor="b">
            <a:normAutofit/>
          </a:bodyPr>
          <a:lstStyle/>
          <a:p>
            <a:pPr algn="r"/>
            <a:r>
              <a:rPr lang="en-US" sz="5333" dirty="0">
                <a:solidFill>
                  <a:srgbClr val="FFFFFF"/>
                </a:solidFill>
              </a:rPr>
              <a:t>Resources and Communication</a:t>
            </a:r>
            <a:endParaRPr lang="en-US" dirty="0"/>
          </a:p>
        </p:txBody>
      </p:sp>
      <p:sp>
        <p:nvSpPr>
          <p:cNvPr id="3" name="Content Placeholder 2">
            <a:extLst>
              <a:ext uri="{FF2B5EF4-FFF2-40B4-BE49-F238E27FC236}">
                <a16:creationId xmlns:a16="http://schemas.microsoft.com/office/drawing/2014/main" id="{0978AD7B-B379-4EEB-379A-6F005546D264}"/>
              </a:ext>
            </a:extLst>
          </p:cNvPr>
          <p:cNvSpPr>
            <a:spLocks noGrp="1"/>
          </p:cNvSpPr>
          <p:nvPr>
            <p:ph idx="1"/>
          </p:nvPr>
        </p:nvSpPr>
        <p:spPr>
          <a:xfrm>
            <a:off x="8275769" y="513197"/>
            <a:ext cx="6878372" cy="8311951"/>
          </a:xfrm>
        </p:spPr>
        <p:txBody>
          <a:bodyPr vert="horz" lIns="121920" tIns="60960" rIns="121920" bIns="60960" rtlCol="0" anchor="ctr">
            <a:normAutofit/>
          </a:bodyPr>
          <a:lstStyle/>
          <a:p>
            <a:pPr>
              <a:buNone/>
            </a:pPr>
            <a:endParaRPr lang="en-US" sz="1867" dirty="0"/>
          </a:p>
          <a:p>
            <a:endParaRPr lang="en-US" sz="2667" dirty="0"/>
          </a:p>
        </p:txBody>
      </p:sp>
      <p:sp>
        <p:nvSpPr>
          <p:cNvPr id="4" name="TextBox 3">
            <a:extLst>
              <a:ext uri="{FF2B5EF4-FFF2-40B4-BE49-F238E27FC236}">
                <a16:creationId xmlns:a16="http://schemas.microsoft.com/office/drawing/2014/main" id="{EEE6F2A6-00B4-436A-A765-C86E171158A0}"/>
              </a:ext>
            </a:extLst>
          </p:cNvPr>
          <p:cNvSpPr txBox="1"/>
          <p:nvPr/>
        </p:nvSpPr>
        <p:spPr>
          <a:xfrm>
            <a:off x="7648223" y="987777"/>
            <a:ext cx="8128000" cy="7760266"/>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609585"/>
            <a:r>
              <a:rPr lang="en-US" sz="3200" b="1" dirty="0">
                <a:latin typeface="Aptos"/>
              </a:rPr>
              <a:t>Resources and Communication</a:t>
            </a:r>
          </a:p>
          <a:p>
            <a:pPr marL="800100" lvl="1" indent="-342900">
              <a:lnSpc>
                <a:spcPct val="150000"/>
              </a:lnSpc>
              <a:buFont typeface="Courier New" panose="02070309020205020404" pitchFamily="49" charset="0"/>
              <a:buChar char="o"/>
            </a:pPr>
            <a:r>
              <a:rPr lang="en-US" sz="2400" dirty="0"/>
              <a:t>A </a:t>
            </a:r>
            <a:r>
              <a:rPr lang="en-US" sz="2400" u="sng" dirty="0">
                <a:hlinkClick r:id="rId2"/>
              </a:rPr>
              <a:t>new resource page </a:t>
            </a:r>
            <a:r>
              <a:rPr lang="en-US" sz="2400" dirty="0"/>
              <a:t>is under construction; existing content will be reviewed and incorporated if relevant.</a:t>
            </a:r>
          </a:p>
          <a:p>
            <a:pPr marL="800100" lvl="1" indent="-342900">
              <a:lnSpc>
                <a:spcPct val="150000"/>
              </a:lnSpc>
              <a:buFont typeface="Courier New" panose="02070309020205020404" pitchFamily="49" charset="0"/>
              <a:buChar char="o"/>
            </a:pPr>
            <a:r>
              <a:rPr lang="en-US" sz="2400" dirty="0"/>
              <a:t>The new page will be organized using the menu structure utilized by the PEARS platform. </a:t>
            </a:r>
          </a:p>
          <a:p>
            <a:pPr marL="800100" lvl="1" indent="-342900">
              <a:lnSpc>
                <a:spcPct val="150000"/>
              </a:lnSpc>
              <a:buFont typeface="Courier New" panose="02070309020205020404" pitchFamily="49" charset="0"/>
              <a:buChar char="o"/>
            </a:pPr>
            <a:r>
              <a:rPr lang="en-US" sz="2400" dirty="0"/>
              <a:t>Future content will be created from the lens of Nebraska Extension and supported by the PEARS Support knowledgebase links where necessary.</a:t>
            </a:r>
          </a:p>
          <a:p>
            <a:pPr marL="800100" lvl="1" indent="-342900">
              <a:lnSpc>
                <a:spcPct val="150000"/>
              </a:lnSpc>
              <a:buFont typeface="Courier New" panose="02070309020205020404" pitchFamily="49" charset="0"/>
              <a:buChar char="o"/>
            </a:pPr>
            <a:r>
              <a:rPr lang="en-US" sz="2400" dirty="0"/>
              <a:t>Overarching goal of developing content that is role-specific and easy to navigate. </a:t>
            </a:r>
          </a:p>
          <a:p>
            <a:pPr lvl="1">
              <a:lnSpc>
                <a:spcPct val="150000"/>
              </a:lnSpc>
            </a:pPr>
            <a:r>
              <a:rPr lang="en-US" sz="2400" dirty="0"/>
              <a:t> </a:t>
            </a:r>
          </a:p>
          <a:p>
            <a:pPr marL="800100" lvl="1" indent="-342900">
              <a:lnSpc>
                <a:spcPct val="150000"/>
              </a:lnSpc>
              <a:buFont typeface="Courier New" panose="02070309020205020404" pitchFamily="49" charset="0"/>
              <a:buChar char="o"/>
            </a:pPr>
            <a:r>
              <a:rPr lang="en-US" sz="2400" dirty="0"/>
              <a:t>A new email, </a:t>
            </a:r>
            <a:r>
              <a:rPr lang="en-US" sz="2400" dirty="0">
                <a:hlinkClick r:id="rId3">
                  <a:extLst>
                    <a:ext uri="{A12FA001-AC4F-418D-AE19-62706E023703}">
                      <ahyp:hlinkClr xmlns:ahyp="http://schemas.microsoft.com/office/drawing/2018/hyperlinkcolor" val="tx"/>
                    </a:ext>
                  </a:extLst>
                </a:hlinkClick>
              </a:rPr>
              <a:t>pears@unl.edu</a:t>
            </a:r>
            <a:r>
              <a:rPr lang="en-US" sz="2400" dirty="0"/>
              <a:t> was created to collect questions, support requests, and allow triaging by the PEARS Leadership Team. </a:t>
            </a:r>
          </a:p>
        </p:txBody>
      </p:sp>
    </p:spTree>
    <p:extLst>
      <p:ext uri="{BB962C8B-B14F-4D97-AF65-F5344CB8AC3E}">
        <p14:creationId xmlns:p14="http://schemas.microsoft.com/office/powerpoint/2010/main" val="41726009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6256000" cy="9144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6251936" cy="9144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880112" y="1880110"/>
            <a:ext cx="9144000" cy="5383781"/>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880113" y="1893626"/>
            <a:ext cx="9143999" cy="5383785"/>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23898" y="4784114"/>
            <a:ext cx="3335972" cy="5383788"/>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668982" y="1292957"/>
            <a:ext cx="5200476" cy="5571944"/>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880123" y="1866591"/>
            <a:ext cx="9144004" cy="5383780"/>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0F42CB21-FB47-3412-71D8-357E3CB12BBA}"/>
              </a:ext>
            </a:extLst>
          </p:cNvPr>
          <p:cNvSpPr>
            <a:spLocks noGrp="1"/>
          </p:cNvSpPr>
          <p:nvPr>
            <p:ph type="title"/>
          </p:nvPr>
        </p:nvSpPr>
        <p:spPr>
          <a:xfrm>
            <a:off x="622296" y="782474"/>
            <a:ext cx="4268488" cy="4516663"/>
          </a:xfrm>
        </p:spPr>
        <p:txBody>
          <a:bodyPr anchor="b">
            <a:normAutofit/>
          </a:bodyPr>
          <a:lstStyle/>
          <a:p>
            <a:pPr algn="r"/>
            <a:r>
              <a:rPr lang="en-US" sz="5333">
                <a:solidFill>
                  <a:srgbClr val="FFFFFF"/>
                </a:solidFill>
              </a:rPr>
              <a:t>Dates to Remember</a:t>
            </a:r>
          </a:p>
        </p:txBody>
      </p:sp>
      <p:sp>
        <p:nvSpPr>
          <p:cNvPr id="3" name="Content Placeholder 2">
            <a:extLst>
              <a:ext uri="{FF2B5EF4-FFF2-40B4-BE49-F238E27FC236}">
                <a16:creationId xmlns:a16="http://schemas.microsoft.com/office/drawing/2014/main" id="{CAA69FE4-7E3F-8152-D730-C931C72C881A}"/>
              </a:ext>
            </a:extLst>
          </p:cNvPr>
          <p:cNvSpPr>
            <a:spLocks noGrp="1"/>
          </p:cNvSpPr>
          <p:nvPr>
            <p:ph idx="1"/>
          </p:nvPr>
        </p:nvSpPr>
        <p:spPr>
          <a:xfrm>
            <a:off x="6413679" y="865974"/>
            <a:ext cx="8740463" cy="7394729"/>
          </a:xfrm>
        </p:spPr>
        <p:txBody>
          <a:bodyPr vert="horz" lIns="121920" tIns="60960" rIns="121920" bIns="60960" rtlCol="0" anchor="ctr">
            <a:normAutofit/>
          </a:bodyPr>
          <a:lstStyle/>
          <a:p>
            <a:r>
              <a:rPr lang="en-US" sz="2667" dirty="0">
                <a:solidFill>
                  <a:schemeClr val="tx1"/>
                </a:solidFill>
              </a:rPr>
              <a:t>Quarterly Effort Report:</a:t>
            </a:r>
          </a:p>
          <a:p>
            <a:pPr lvl="1">
              <a:buFont typeface="Courier New" panose="020B0604020202020204" pitchFamily="34" charset="0"/>
              <a:buChar char="o"/>
            </a:pPr>
            <a:r>
              <a:rPr lang="en-US" sz="2667" dirty="0">
                <a:highlight>
                  <a:srgbClr val="FFFF00"/>
                </a:highlight>
              </a:rPr>
              <a:t> Apr – Jun: Due July 30</a:t>
            </a:r>
          </a:p>
          <a:p>
            <a:pPr lvl="1">
              <a:buFont typeface="Courier New" panose="020B0604020202020204" pitchFamily="34" charset="0"/>
              <a:buChar char="o"/>
            </a:pPr>
            <a:r>
              <a:rPr lang="en-US" sz="2667" dirty="0"/>
              <a:t>Jul – Sep: Due Oct 30</a:t>
            </a:r>
          </a:p>
          <a:p>
            <a:pPr lvl="1">
              <a:buFont typeface="Courier New" panose="020B0604020202020204" pitchFamily="34" charset="0"/>
              <a:buChar char="o"/>
            </a:pPr>
            <a:r>
              <a:rPr lang="en-US" sz="2667" dirty="0"/>
              <a:t>Oct – Dec: Due Dec 31</a:t>
            </a:r>
          </a:p>
          <a:p>
            <a:r>
              <a:rPr lang="en-US" sz="2667" dirty="0">
                <a:solidFill>
                  <a:schemeClr val="tx1"/>
                </a:solidFill>
              </a:rPr>
              <a:t>FY2026 Year End Deadline: December 31, 2026</a:t>
            </a:r>
          </a:p>
          <a:p>
            <a:pPr lvl="1">
              <a:buFont typeface="Courier New" panose="020B0604020202020204" pitchFamily="34" charset="0"/>
              <a:buChar char="o"/>
            </a:pPr>
            <a:r>
              <a:rPr lang="en-US" sz="2667" dirty="0"/>
              <a:t>All entries in all modules, marked as complete.</a:t>
            </a:r>
          </a:p>
          <a:p>
            <a:endParaRPr lang="en-US" sz="2667" dirty="0">
              <a:highlight>
                <a:srgbClr val="FFFF00"/>
              </a:highlight>
            </a:endParaRPr>
          </a:p>
          <a:p>
            <a:pPr lvl="1">
              <a:buFont typeface="Courier New" panose="020B0604020202020204" pitchFamily="34" charset="0"/>
              <a:buChar char="o"/>
            </a:pPr>
            <a:endParaRPr lang="en-US" sz="2667" dirty="0"/>
          </a:p>
          <a:p>
            <a:endParaRPr lang="en-US" sz="2667" dirty="0"/>
          </a:p>
        </p:txBody>
      </p:sp>
    </p:spTree>
    <p:extLst>
      <p:ext uri="{BB962C8B-B14F-4D97-AF65-F5344CB8AC3E}">
        <p14:creationId xmlns:p14="http://schemas.microsoft.com/office/powerpoint/2010/main" val="3767665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80637-F85F-6D20-0FA4-6979E2B269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B390D1-ED20-0D33-09B7-A16DAC5B784D}"/>
              </a:ext>
            </a:extLst>
          </p:cNvPr>
          <p:cNvSpPr>
            <a:spLocks noGrp="1"/>
          </p:cNvSpPr>
          <p:nvPr>
            <p:ph type="title"/>
          </p:nvPr>
        </p:nvSpPr>
        <p:spPr>
          <a:xfrm>
            <a:off x="2260600" y="3124200"/>
            <a:ext cx="13792200" cy="1447800"/>
          </a:xfrm>
        </p:spPr>
        <p:txBody>
          <a:bodyPr/>
          <a:lstStyle/>
          <a:p>
            <a:pPr algn="ctr"/>
            <a:r>
              <a:rPr lang="en-US" sz="10000" b="1" dirty="0"/>
              <a:t>PEARS Event Module</a:t>
            </a:r>
          </a:p>
        </p:txBody>
      </p:sp>
    </p:spTree>
    <p:extLst>
      <p:ext uri="{BB962C8B-B14F-4D97-AF65-F5344CB8AC3E}">
        <p14:creationId xmlns:p14="http://schemas.microsoft.com/office/powerpoint/2010/main" val="1339629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CC6F0D-341D-2D5C-F804-7BBFE5C24A17}"/>
              </a:ext>
            </a:extLst>
          </p:cNvPr>
          <p:cNvSpPr>
            <a:spLocks noGrp="1"/>
          </p:cNvSpPr>
          <p:nvPr>
            <p:ph type="title"/>
          </p:nvPr>
        </p:nvSpPr>
        <p:spPr/>
        <p:txBody>
          <a:bodyPr/>
          <a:lstStyle/>
          <a:p>
            <a:pPr algn="l"/>
            <a:r>
              <a:rPr lang="en-US" sz="6000" b="1" dirty="0"/>
              <a:t>PEARS Event Module</a:t>
            </a:r>
          </a:p>
        </p:txBody>
      </p:sp>
      <p:sp>
        <p:nvSpPr>
          <p:cNvPr id="5" name="Text Placeholder 4">
            <a:extLst>
              <a:ext uri="{FF2B5EF4-FFF2-40B4-BE49-F238E27FC236}">
                <a16:creationId xmlns:a16="http://schemas.microsoft.com/office/drawing/2014/main" id="{A0D36193-7126-071D-2ACE-599249FCCF0C}"/>
              </a:ext>
            </a:extLst>
          </p:cNvPr>
          <p:cNvSpPr>
            <a:spLocks noGrp="1"/>
          </p:cNvSpPr>
          <p:nvPr>
            <p:ph type="body" idx="1"/>
          </p:nvPr>
        </p:nvSpPr>
        <p:spPr>
          <a:xfrm>
            <a:off x="3556000" y="2362199"/>
            <a:ext cx="12039600" cy="5253943"/>
          </a:xfrm>
        </p:spPr>
        <p:txBody>
          <a:bodyPr/>
          <a:lstStyle/>
          <a:p>
            <a:r>
              <a:rPr lang="en-US" dirty="0">
                <a:solidFill>
                  <a:srgbClr val="C00000"/>
                </a:solidFill>
              </a:rPr>
              <a:t>Overview and Key Information</a:t>
            </a:r>
          </a:p>
          <a:p>
            <a:pPr marL="342900" indent="-342900">
              <a:spcAft>
                <a:spcPts val="1200"/>
              </a:spcAft>
              <a:buFont typeface="Arial" panose="020B0604020202020204" pitchFamily="34" charset="0"/>
              <a:buChar char="•"/>
            </a:pPr>
            <a:r>
              <a:rPr lang="en-US" sz="3600" b="0" dirty="0">
                <a:solidFill>
                  <a:schemeClr val="tx1"/>
                </a:solidFill>
              </a:rPr>
              <a:t>The PEARS event module is now active and enabled for all users with a cost of $3.00/registrant + 3% card processing fee. ​</a:t>
            </a:r>
          </a:p>
          <a:p>
            <a:pPr marL="342900" indent="-342900">
              <a:spcAft>
                <a:spcPts val="1200"/>
              </a:spcAft>
              <a:buFont typeface="Arial" panose="020B0604020202020204" pitchFamily="34" charset="0"/>
              <a:buChar char="•"/>
            </a:pPr>
            <a:r>
              <a:rPr lang="en-US" sz="3600" b="0" dirty="0">
                <a:solidFill>
                  <a:schemeClr val="tx1"/>
                </a:solidFill>
              </a:rPr>
              <a:t>The module can be used at no cost if your event does not have a fee to attend. ​</a:t>
            </a:r>
          </a:p>
          <a:p>
            <a:pPr marL="342900" indent="-342900">
              <a:spcAft>
                <a:spcPts val="1200"/>
              </a:spcAft>
              <a:buFont typeface="Arial" panose="020B0604020202020204" pitchFamily="34" charset="0"/>
              <a:buChar char="•"/>
            </a:pPr>
            <a:r>
              <a:rPr lang="en-US" sz="3600" b="0" dirty="0">
                <a:solidFill>
                  <a:schemeClr val="tx1"/>
                </a:solidFill>
              </a:rPr>
              <a:t>While events can be created by all users, publishing rights will remain restricted in the short-term to allow for adequate review and support correct input of accounting information and required non-discrimination and accessibility statements. ​</a:t>
            </a:r>
          </a:p>
          <a:p>
            <a:pPr marL="342900" indent="-342900">
              <a:spcAft>
                <a:spcPts val="1200"/>
              </a:spcAft>
              <a:buFont typeface="Arial" panose="020B0604020202020204" pitchFamily="34" charset="0"/>
              <a:buChar char="•"/>
            </a:pPr>
            <a:r>
              <a:rPr lang="en-US" sz="3600" b="0" dirty="0">
                <a:solidFill>
                  <a:schemeClr val="tx1"/>
                </a:solidFill>
              </a:rPr>
              <a:t>Changes or edits post publishing will require assistance from the support team (John Re, Laura Tharnish, Katie Larson), email </a:t>
            </a:r>
            <a:r>
              <a:rPr lang="en-US" sz="3600" b="0" dirty="0">
                <a:solidFill>
                  <a:srgbClr val="C00000"/>
                </a:solidFill>
                <a:hlinkClick r:id="rId2">
                  <a:extLst>
                    <a:ext uri="{A12FA001-AC4F-418D-AE19-62706E023703}">
                      <ahyp:hlinkClr xmlns:ahyp="http://schemas.microsoft.com/office/drawing/2018/hyperlinkcolor" val="tx"/>
                    </a:ext>
                  </a:extLst>
                </a:hlinkClick>
              </a:rPr>
              <a:t>pears@unl.edu</a:t>
            </a:r>
            <a:r>
              <a:rPr lang="en-US" sz="3600" b="0" dirty="0">
                <a:solidFill>
                  <a:srgbClr val="C00000"/>
                </a:solidFill>
              </a:rPr>
              <a:t> </a:t>
            </a:r>
            <a:r>
              <a:rPr lang="en-US" sz="3600" b="0" dirty="0">
                <a:solidFill>
                  <a:schemeClr val="tx1"/>
                </a:solidFill>
              </a:rPr>
              <a:t>for assistance. </a:t>
            </a:r>
          </a:p>
        </p:txBody>
      </p:sp>
    </p:spTree>
    <p:extLst>
      <p:ext uri="{BB962C8B-B14F-4D97-AF65-F5344CB8AC3E}">
        <p14:creationId xmlns:p14="http://schemas.microsoft.com/office/powerpoint/2010/main" val="7838662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382E9-697B-3152-A16E-425AE16E1F5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1A05A10-7E85-0D2E-41A8-89D7D5E0B5FF}"/>
              </a:ext>
            </a:extLst>
          </p:cNvPr>
          <p:cNvSpPr>
            <a:spLocks noGrp="1"/>
          </p:cNvSpPr>
          <p:nvPr>
            <p:ph type="title"/>
          </p:nvPr>
        </p:nvSpPr>
        <p:spPr/>
        <p:txBody>
          <a:bodyPr/>
          <a:lstStyle/>
          <a:p>
            <a:pPr algn="l"/>
            <a:r>
              <a:rPr lang="en-US" sz="6000" b="1" dirty="0"/>
              <a:t>PEARS Event Module</a:t>
            </a:r>
          </a:p>
        </p:txBody>
      </p:sp>
      <p:sp>
        <p:nvSpPr>
          <p:cNvPr id="5" name="Text Placeholder 4">
            <a:extLst>
              <a:ext uri="{FF2B5EF4-FFF2-40B4-BE49-F238E27FC236}">
                <a16:creationId xmlns:a16="http://schemas.microsoft.com/office/drawing/2014/main" id="{749169C8-0915-7807-7A8A-02F81AE2B9D7}"/>
              </a:ext>
            </a:extLst>
          </p:cNvPr>
          <p:cNvSpPr>
            <a:spLocks noGrp="1"/>
          </p:cNvSpPr>
          <p:nvPr>
            <p:ph type="body" idx="1"/>
          </p:nvPr>
        </p:nvSpPr>
        <p:spPr>
          <a:xfrm>
            <a:off x="3556000" y="2362199"/>
            <a:ext cx="12039600" cy="5253943"/>
          </a:xfrm>
        </p:spPr>
        <p:txBody>
          <a:bodyPr/>
          <a:lstStyle/>
          <a:p>
            <a:r>
              <a:rPr lang="en-US" dirty="0">
                <a:solidFill>
                  <a:srgbClr val="C00000"/>
                </a:solidFill>
              </a:rPr>
              <a:t>Updates</a:t>
            </a:r>
          </a:p>
          <a:p>
            <a:pPr marL="571500" indent="-571500">
              <a:buFont typeface="Arial" panose="020B0604020202020204" pitchFamily="34" charset="0"/>
              <a:buChar char="•"/>
            </a:pPr>
            <a:r>
              <a:rPr lang="en-US" sz="3600" b="0" dirty="0">
                <a:solidFill>
                  <a:schemeClr val="tx1"/>
                </a:solidFill>
              </a:rPr>
              <a:t>An issue was surfaced during the Event Module Webinar on April 29</a:t>
            </a:r>
            <a:r>
              <a:rPr lang="en-US" sz="3600" b="0" baseline="30000" dirty="0">
                <a:solidFill>
                  <a:schemeClr val="tx1"/>
                </a:solidFill>
              </a:rPr>
              <a:t>th</a:t>
            </a:r>
            <a:r>
              <a:rPr lang="en-US" sz="3600" b="0" dirty="0">
                <a:solidFill>
                  <a:schemeClr val="tx1"/>
                </a:solidFill>
              </a:rPr>
              <a:t> concerning the visibility of registrant information. </a:t>
            </a:r>
          </a:p>
          <a:p>
            <a:pPr marL="571500" indent="-571500">
              <a:buFont typeface="Arial" panose="020B0604020202020204" pitchFamily="34" charset="0"/>
              <a:buChar char="•"/>
            </a:pPr>
            <a:r>
              <a:rPr lang="en-US" sz="3600" b="0" dirty="0">
                <a:solidFill>
                  <a:schemeClr val="tx1"/>
                </a:solidFill>
              </a:rPr>
              <a:t>The PEARS Leadership Team engaged Canopy to work through solutions. </a:t>
            </a:r>
          </a:p>
          <a:p>
            <a:pPr marL="571500" indent="-571500">
              <a:buFont typeface="Arial" panose="020B0604020202020204" pitchFamily="34" charset="0"/>
              <a:buChar char="•"/>
            </a:pPr>
            <a:r>
              <a:rPr lang="en-US" sz="3600" b="0" dirty="0">
                <a:solidFill>
                  <a:schemeClr val="tx1"/>
                </a:solidFill>
              </a:rPr>
              <a:t>An update was applied on May 20</a:t>
            </a:r>
            <a:r>
              <a:rPr lang="en-US" sz="3600" b="0" baseline="30000" dirty="0">
                <a:solidFill>
                  <a:schemeClr val="tx1"/>
                </a:solidFill>
              </a:rPr>
              <a:t>th</a:t>
            </a:r>
            <a:r>
              <a:rPr lang="en-US" sz="3600" b="0" dirty="0">
                <a:solidFill>
                  <a:schemeClr val="tx1"/>
                </a:solidFill>
              </a:rPr>
              <a:t> that limits access to registrant information to event creators, collaborators, and system administrators.</a:t>
            </a:r>
          </a:p>
        </p:txBody>
      </p:sp>
    </p:spTree>
    <p:extLst>
      <p:ext uri="{BB962C8B-B14F-4D97-AF65-F5344CB8AC3E}">
        <p14:creationId xmlns:p14="http://schemas.microsoft.com/office/powerpoint/2010/main" val="17216301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70DE3-6C07-DF14-03A6-0017F28F199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B4735B4-21C8-E9CD-1A41-E559855C353C}"/>
              </a:ext>
            </a:extLst>
          </p:cNvPr>
          <p:cNvSpPr>
            <a:spLocks noGrp="1"/>
          </p:cNvSpPr>
          <p:nvPr>
            <p:ph type="title"/>
          </p:nvPr>
        </p:nvSpPr>
        <p:spPr/>
        <p:txBody>
          <a:bodyPr/>
          <a:lstStyle/>
          <a:p>
            <a:pPr algn="l"/>
            <a:r>
              <a:rPr lang="en-US" sz="6000" b="1" dirty="0"/>
              <a:t>PEARS Event Module</a:t>
            </a:r>
          </a:p>
        </p:txBody>
      </p:sp>
      <p:sp>
        <p:nvSpPr>
          <p:cNvPr id="5" name="Text Placeholder 4">
            <a:extLst>
              <a:ext uri="{FF2B5EF4-FFF2-40B4-BE49-F238E27FC236}">
                <a16:creationId xmlns:a16="http://schemas.microsoft.com/office/drawing/2014/main" id="{FF1B4129-8D0B-8B90-2E41-16B4BABA55FD}"/>
              </a:ext>
            </a:extLst>
          </p:cNvPr>
          <p:cNvSpPr>
            <a:spLocks noGrp="1"/>
          </p:cNvSpPr>
          <p:nvPr>
            <p:ph type="body" idx="1"/>
          </p:nvPr>
        </p:nvSpPr>
        <p:spPr>
          <a:xfrm>
            <a:off x="3556000" y="1676400"/>
            <a:ext cx="11836400" cy="3581399"/>
          </a:xfrm>
        </p:spPr>
        <p:txBody>
          <a:bodyPr/>
          <a:lstStyle/>
          <a:p>
            <a:r>
              <a:rPr lang="en-US" dirty="0"/>
              <a:t>Resource and Event Links</a:t>
            </a:r>
            <a:endParaRPr lang="en-US" sz="3200" b="0" u="sng" dirty="0">
              <a:solidFill>
                <a:schemeClr val="tx1"/>
              </a:solidFill>
            </a:endParaRPr>
          </a:p>
          <a:p>
            <a:pPr marL="685800" indent="-685800" rtl="0" fontAlgn="base">
              <a:spcAft>
                <a:spcPts val="1200"/>
              </a:spcAft>
              <a:buFont typeface="Arial" panose="020B0604020202020204" pitchFamily="34" charset="0"/>
              <a:buChar char="•"/>
            </a:pPr>
            <a:r>
              <a:rPr lang="en-US" sz="3600" b="0" u="sng" dirty="0">
                <a:solidFill>
                  <a:schemeClr val="tx1"/>
                </a:solidFill>
                <a:hlinkClick r:id="rId2">
                  <a:extLst>
                    <a:ext uri="{A12FA001-AC4F-418D-AE19-62706E023703}">
                      <ahyp:hlinkClr xmlns:ahyp="http://schemas.microsoft.com/office/drawing/2018/hyperlinkcolor" val="tx"/>
                    </a:ext>
                  </a:extLst>
                </a:hlinkClick>
              </a:rPr>
              <a:t>MyExtension </a:t>
            </a:r>
            <a:r>
              <a:rPr lang="en-US" sz="3600" b="0" u="sng" dirty="0">
                <a:solidFill>
                  <a:schemeClr val="tx1"/>
                </a:solidFill>
                <a:hlinkClick r:id="rId2">
                  <a:extLst>
                    <a:ext uri="{A12FA001-AC4F-418D-AE19-62706E023703}">
                      <ahyp:hlinkClr xmlns:ahyp="http://schemas.microsoft.com/office/drawing/2018/hyperlinkcolor" val="tx"/>
                    </a:ext>
                  </a:extLst>
                </a:hlinkClick>
              </a:rPr>
              <a:t>Site </a:t>
            </a:r>
            <a:r>
              <a:rPr lang="en-US" sz="3600" b="0" u="sng" dirty="0">
                <a:solidFill>
                  <a:schemeClr val="tx1"/>
                </a:solidFill>
                <a:hlinkClick r:id="rId2">
                  <a:extLst>
                    <a:ext uri="{A12FA001-AC4F-418D-AE19-62706E023703}">
                      <ahyp:hlinkClr xmlns:ahyp="http://schemas.microsoft.com/office/drawing/2018/hyperlinkcolor" val="tx"/>
                    </a:ext>
                  </a:extLst>
                </a:hlinkClick>
              </a:rPr>
              <a:t>Resource</a:t>
            </a:r>
            <a:r>
              <a:rPr lang="en-US" sz="3600" b="0" u="sng" dirty="0">
                <a:solidFill>
                  <a:schemeClr val="tx1"/>
                </a:solidFill>
              </a:rPr>
              <a:t>s</a:t>
            </a:r>
            <a:endParaRPr lang="en-US" sz="3600" b="0" dirty="0">
              <a:solidFill>
                <a:schemeClr val="tx1"/>
              </a:solidFill>
            </a:endParaRPr>
          </a:p>
          <a:p>
            <a:pPr marL="685800" indent="-685800" rtl="0" fontAlgn="base">
              <a:spcAft>
                <a:spcPts val="1200"/>
              </a:spcAft>
              <a:buFont typeface="Arial" panose="020B0604020202020204" pitchFamily="34" charset="0"/>
              <a:buChar char="•"/>
            </a:pPr>
            <a:r>
              <a:rPr lang="en-US" sz="3600" b="0" u="sng" dirty="0">
                <a:solidFill>
                  <a:schemeClr val="tx1"/>
                </a:solidFill>
                <a:hlinkClick r:id="rId3">
                  <a:extLst>
                    <a:ext uri="{A12FA001-AC4F-418D-AE19-62706E023703}">
                      <ahyp:hlinkClr xmlns:ahyp="http://schemas.microsoft.com/office/drawing/2018/hyperlinkcolor" val="tx"/>
                    </a:ext>
                  </a:extLst>
                </a:hlinkClick>
              </a:rPr>
              <a:t>PEARS Event Modul</a:t>
            </a:r>
            <a:r>
              <a:rPr lang="en-US" sz="3600" b="0" u="sng" dirty="0">
                <a:solidFill>
                  <a:schemeClr val="tx1"/>
                </a:solidFill>
              </a:rPr>
              <a:t>e</a:t>
            </a:r>
            <a:endParaRPr lang="en-US" sz="3600" b="0" dirty="0">
              <a:solidFill>
                <a:schemeClr val="tx1"/>
              </a:solidFill>
            </a:endParaRPr>
          </a:p>
          <a:p>
            <a:pPr marL="685800" indent="-685800" rtl="0" fontAlgn="base">
              <a:spcAft>
                <a:spcPts val="1200"/>
              </a:spcAft>
              <a:buFont typeface="Arial" panose="020B0604020202020204" pitchFamily="34" charset="0"/>
              <a:buChar char="•"/>
            </a:pPr>
            <a:r>
              <a:rPr lang="en-US" sz="3600" b="0" u="sng" dirty="0">
                <a:solidFill>
                  <a:schemeClr val="tx1"/>
                </a:solidFill>
                <a:hlinkClick r:id="rId4">
                  <a:extLst>
                    <a:ext uri="{A12FA001-AC4F-418D-AE19-62706E023703}">
                      <ahyp:hlinkClr xmlns:ahyp="http://schemas.microsoft.com/office/drawing/2018/hyperlinkcolor" val="tx"/>
                    </a:ext>
                  </a:extLst>
                </a:hlinkClick>
              </a:rPr>
              <a:t>Nebraska Extension Events</a:t>
            </a:r>
            <a:endParaRPr lang="en-US" sz="3600" b="0" dirty="0">
              <a:solidFill>
                <a:schemeClr val="tx1"/>
              </a:solidFill>
            </a:endParaRPr>
          </a:p>
          <a:p>
            <a:endParaRPr lang="en-US" dirty="0"/>
          </a:p>
        </p:txBody>
      </p:sp>
    </p:spTree>
    <p:extLst>
      <p:ext uri="{BB962C8B-B14F-4D97-AF65-F5344CB8AC3E}">
        <p14:creationId xmlns:p14="http://schemas.microsoft.com/office/powerpoint/2010/main" val="3200399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1B7D4-2753-C942-186C-C3BDEB3140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6AB329-46DA-2F54-9FD2-8C6E1FF06277}"/>
              </a:ext>
            </a:extLst>
          </p:cNvPr>
          <p:cNvSpPr>
            <a:spLocks noGrp="1"/>
          </p:cNvSpPr>
          <p:nvPr>
            <p:ph type="title"/>
          </p:nvPr>
        </p:nvSpPr>
        <p:spPr>
          <a:xfrm>
            <a:off x="3098800" y="609600"/>
            <a:ext cx="13030200" cy="485139"/>
          </a:xfrm>
        </p:spPr>
        <p:txBody>
          <a:bodyPr/>
          <a:lstStyle/>
          <a:p>
            <a:pPr algn="l"/>
            <a:r>
              <a:rPr lang="en-US" sz="6000" b="1" dirty="0">
                <a:solidFill>
                  <a:srgbClr val="C00000"/>
                </a:solidFill>
              </a:rPr>
              <a:t>Dr. Varner on Extended Medical Leave</a:t>
            </a:r>
          </a:p>
        </p:txBody>
      </p:sp>
      <p:sp>
        <p:nvSpPr>
          <p:cNvPr id="3" name="Text Placeholder 2">
            <a:extLst>
              <a:ext uri="{FF2B5EF4-FFF2-40B4-BE49-F238E27FC236}">
                <a16:creationId xmlns:a16="http://schemas.microsoft.com/office/drawing/2014/main" id="{73C00F42-91C0-30AA-4E5F-20108E1A5C27}"/>
              </a:ext>
            </a:extLst>
          </p:cNvPr>
          <p:cNvSpPr>
            <a:spLocks noGrp="1"/>
          </p:cNvSpPr>
          <p:nvPr>
            <p:ph type="body" idx="1"/>
          </p:nvPr>
        </p:nvSpPr>
        <p:spPr>
          <a:xfrm>
            <a:off x="3098800" y="3962400"/>
            <a:ext cx="12192000" cy="3120342"/>
          </a:xfrm>
          <a:noFill/>
        </p:spPr>
        <p:txBody>
          <a:bodyPr/>
          <a:lstStyle/>
          <a:p>
            <a:pPr marL="571500" indent="-571500">
              <a:spcAft>
                <a:spcPts val="1200"/>
              </a:spcAft>
              <a:buFont typeface="Arial" panose="020B0604020202020204" pitchFamily="34" charset="0"/>
              <a:buChar char="•"/>
            </a:pPr>
            <a:r>
              <a:rPr lang="en-US" sz="4000" dirty="0">
                <a:solidFill>
                  <a:schemeClr val="tx1"/>
                </a:solidFill>
              </a:rPr>
              <a:t>Dr. Varner underwent surgery on Monday and is recovering well.</a:t>
            </a:r>
          </a:p>
          <a:p>
            <a:pPr marL="571500" indent="-571500">
              <a:spcAft>
                <a:spcPts val="1200"/>
              </a:spcAft>
              <a:buFont typeface="Arial" panose="020B0604020202020204" pitchFamily="34" charset="0"/>
              <a:buChar char="•"/>
            </a:pPr>
            <a:r>
              <a:rPr lang="en-US" sz="4000" dirty="0">
                <a:solidFill>
                  <a:schemeClr val="tx1"/>
                </a:solidFill>
              </a:rPr>
              <a:t>Recovery timelines can vary, but his anticipated leave is approximately 5–10 weeks.</a:t>
            </a:r>
          </a:p>
          <a:p>
            <a:pPr marL="571500" indent="-571500">
              <a:spcAft>
                <a:spcPts val="1200"/>
              </a:spcAft>
              <a:buFont typeface="Arial" panose="020B0604020202020204" pitchFamily="34" charset="0"/>
              <a:buChar char="•"/>
            </a:pPr>
            <a:r>
              <a:rPr lang="en-US" sz="4000" dirty="0">
                <a:solidFill>
                  <a:schemeClr val="tx1"/>
                </a:solidFill>
              </a:rPr>
              <a:t>During his absence, for personnel and budget-related items, please work through your normal supervisory channels first and escalate to Dr. Charlie if needed.</a:t>
            </a:r>
          </a:p>
          <a:p>
            <a:pPr marL="571500" indent="-571500">
              <a:spcAft>
                <a:spcPts val="1200"/>
              </a:spcAft>
              <a:buFont typeface="Arial" panose="020B0604020202020204" pitchFamily="34" charset="0"/>
              <a:buChar char="•"/>
            </a:pPr>
            <a:r>
              <a:rPr lang="en-US" sz="4000" dirty="0">
                <a:solidFill>
                  <a:schemeClr val="tx1"/>
                </a:solidFill>
              </a:rPr>
              <a:t>To support his recovery time, please send cards to his home rather than contacting him directly by phone, text, or email. </a:t>
            </a:r>
            <a:endParaRPr lang="en-US" sz="4000" u="sng" dirty="0">
              <a:solidFill>
                <a:schemeClr val="tx1"/>
              </a:solidFill>
            </a:endParaRPr>
          </a:p>
          <a:p>
            <a:pPr lvl="1">
              <a:spcAft>
                <a:spcPts val="1200"/>
              </a:spcAft>
            </a:pPr>
            <a:r>
              <a:rPr lang="en-US" sz="3200" b="1" u="sng" dirty="0">
                <a:solidFill>
                  <a:srgbClr val="C00000"/>
                </a:solidFill>
              </a:rPr>
              <a:t>Mailing address: 1062 N. Linden St., Wahoo, NE 68066</a:t>
            </a:r>
          </a:p>
          <a:p>
            <a:endParaRPr lang="en-US" sz="4000" b="0" dirty="0">
              <a:solidFill>
                <a:schemeClr val="tx1"/>
              </a:solidFill>
            </a:endParaRPr>
          </a:p>
        </p:txBody>
      </p:sp>
    </p:spTree>
    <p:extLst>
      <p:ext uri="{BB962C8B-B14F-4D97-AF65-F5344CB8AC3E}">
        <p14:creationId xmlns:p14="http://schemas.microsoft.com/office/powerpoint/2010/main" val="20463849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0C788-0941-A66A-E881-D542F2CCCF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F6AB2E-255A-02E4-2B2B-D9E881B304BD}"/>
              </a:ext>
            </a:extLst>
          </p:cNvPr>
          <p:cNvSpPr>
            <a:spLocks noGrp="1"/>
          </p:cNvSpPr>
          <p:nvPr>
            <p:ph type="title"/>
          </p:nvPr>
        </p:nvSpPr>
        <p:spPr>
          <a:xfrm>
            <a:off x="3022600" y="2791461"/>
            <a:ext cx="12039600" cy="485139"/>
          </a:xfrm>
        </p:spPr>
        <p:txBody>
          <a:bodyPr/>
          <a:lstStyle/>
          <a:p>
            <a:pPr algn="ctr"/>
            <a:r>
              <a:rPr lang="en-US" sz="10000" b="1" dirty="0"/>
              <a:t>Status of Cvent </a:t>
            </a:r>
            <a:r>
              <a:rPr lang="en-US" sz="10000" b="1" dirty="0" err="1"/>
              <a:t>Registraton</a:t>
            </a:r>
            <a:r>
              <a:rPr lang="en-US" sz="10000" b="1" dirty="0"/>
              <a:t> System</a:t>
            </a:r>
            <a:endParaRPr lang="en-US" sz="7200" b="1" dirty="0"/>
          </a:p>
        </p:txBody>
      </p:sp>
    </p:spTree>
    <p:extLst>
      <p:ext uri="{BB962C8B-B14F-4D97-AF65-F5344CB8AC3E}">
        <p14:creationId xmlns:p14="http://schemas.microsoft.com/office/powerpoint/2010/main" val="18644680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B7A92-194B-AAAF-9AEC-9CB2E717EC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FAB520-6FE8-2D4B-78AF-594F1D2D85C2}"/>
              </a:ext>
            </a:extLst>
          </p:cNvPr>
          <p:cNvSpPr>
            <a:spLocks noGrp="1"/>
          </p:cNvSpPr>
          <p:nvPr>
            <p:ph type="title"/>
          </p:nvPr>
        </p:nvSpPr>
        <p:spPr>
          <a:xfrm>
            <a:off x="3098800" y="609600"/>
            <a:ext cx="13030200" cy="485139"/>
          </a:xfrm>
        </p:spPr>
        <p:txBody>
          <a:bodyPr/>
          <a:lstStyle/>
          <a:p>
            <a:pPr algn="l"/>
            <a:r>
              <a:rPr lang="en-US" sz="6000" b="1" dirty="0"/>
              <a:t>Status of Cvent Registration System</a:t>
            </a:r>
          </a:p>
        </p:txBody>
      </p:sp>
      <p:sp>
        <p:nvSpPr>
          <p:cNvPr id="3" name="Text Placeholder 2">
            <a:extLst>
              <a:ext uri="{FF2B5EF4-FFF2-40B4-BE49-F238E27FC236}">
                <a16:creationId xmlns:a16="http://schemas.microsoft.com/office/drawing/2014/main" id="{93763C69-A640-DE07-DC68-967D4C1296E5}"/>
              </a:ext>
            </a:extLst>
          </p:cNvPr>
          <p:cNvSpPr>
            <a:spLocks noGrp="1"/>
          </p:cNvSpPr>
          <p:nvPr>
            <p:ph type="body" idx="1"/>
          </p:nvPr>
        </p:nvSpPr>
        <p:spPr>
          <a:xfrm>
            <a:off x="3194050" y="2133600"/>
            <a:ext cx="12839700" cy="6705600"/>
          </a:xfrm>
        </p:spPr>
        <p:txBody>
          <a:bodyPr/>
          <a:lstStyle/>
          <a:p>
            <a:pPr marL="457200" lvl="0" indent="-457200">
              <a:spcAft>
                <a:spcPts val="600"/>
              </a:spcAft>
              <a:buFont typeface="Arial" panose="020B0604020202020204" pitchFamily="34" charset="0"/>
              <a:buChar char="•"/>
            </a:pPr>
            <a:r>
              <a:rPr lang="en-US" sz="3500" b="0" dirty="0">
                <a:solidFill>
                  <a:schemeClr val="tx1"/>
                </a:solidFill>
                <a:latin typeface="Calibri" panose="020F0502020204030204" pitchFamily="34" charset="0"/>
                <a:cs typeface="Calibri" panose="020F0502020204030204" pitchFamily="34" charset="0"/>
              </a:rPr>
              <a:t>Extension’s current contract with Cvent is set to expire at the end of 2026, and we will not be renewing. Cvent will no longer be available for 2027 program registrations.</a:t>
            </a:r>
          </a:p>
          <a:p>
            <a:pPr marL="457200" indent="-457200">
              <a:spcAft>
                <a:spcPts val="600"/>
              </a:spcAft>
              <a:buFont typeface="Arial" panose="020B0604020202020204" pitchFamily="34" charset="0"/>
              <a:buChar char="•"/>
            </a:pPr>
            <a:r>
              <a:rPr lang="en-US" sz="3500" b="0" dirty="0">
                <a:solidFill>
                  <a:schemeClr val="tx1"/>
                </a:solidFill>
                <a:latin typeface="Calibri" panose="020F0502020204030204" pitchFamily="34" charset="0"/>
                <a:cs typeface="Calibri" panose="020F0502020204030204" pitchFamily="34" charset="0"/>
              </a:rPr>
              <a:t>We will be transitioning to the PEARS Event Module for accepting registrations. More info on the PEARS Event Module: </a:t>
            </a:r>
            <a:r>
              <a:rPr lang="en-US" sz="3500" b="0" dirty="0">
                <a:solidFill>
                  <a:srgbClr val="C00000"/>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https://go.unl.edu/pears_event_module</a:t>
            </a:r>
            <a:endParaRPr lang="en-US" sz="3500" b="0" dirty="0">
              <a:solidFill>
                <a:srgbClr val="C00000"/>
              </a:solidFill>
              <a:latin typeface="Calibri" panose="020F0502020204030204" pitchFamily="34" charset="0"/>
              <a:cs typeface="Calibri" panose="020F0502020204030204" pitchFamily="34" charset="0"/>
            </a:endParaRPr>
          </a:p>
          <a:p>
            <a:pPr marL="457200" lvl="0" indent="-457200">
              <a:spcAft>
                <a:spcPts val="600"/>
              </a:spcAft>
              <a:buFont typeface="Arial" panose="020B0604020202020204" pitchFamily="34" charset="0"/>
              <a:buChar char="•"/>
            </a:pPr>
            <a:r>
              <a:rPr lang="en-US" sz="3500" b="0" dirty="0">
                <a:solidFill>
                  <a:schemeClr val="tx1"/>
                </a:solidFill>
                <a:latin typeface="Calibri" panose="020F0502020204030204" pitchFamily="34" charset="0"/>
                <a:cs typeface="Calibri" panose="020F0502020204030204" pitchFamily="34" charset="0"/>
              </a:rPr>
              <a:t>We plan to stop accepting payments in the Cvent system at COB on November 20th, 2026.</a:t>
            </a:r>
          </a:p>
          <a:p>
            <a:pPr marL="457200" lvl="0" indent="-457200">
              <a:buFont typeface="Arial" panose="020B0604020202020204" pitchFamily="34" charset="0"/>
              <a:buChar char="•"/>
            </a:pPr>
            <a:r>
              <a:rPr lang="en-US" sz="3500" b="0" dirty="0">
                <a:solidFill>
                  <a:schemeClr val="tx1"/>
                </a:solidFill>
                <a:latin typeface="Calibri" panose="020F0502020204030204" pitchFamily="34" charset="0"/>
                <a:cs typeface="Calibri" panose="020F0502020204030204" pitchFamily="34" charset="0"/>
              </a:rPr>
              <a:t>We can provide exports of any historical documentation you may need (registration reports, screenshots of registration pages, etc.) if requested prior to December 1. Reach out to Laura Tharnish (</a:t>
            </a:r>
            <a:r>
              <a:rPr lang="en-US" sz="3500" b="0" dirty="0">
                <a:solidFill>
                  <a:srgbClr val="C00000"/>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ltharnish2@unl.edu</a:t>
            </a:r>
            <a:r>
              <a:rPr lang="en-US" sz="3500" b="0" dirty="0">
                <a:solidFill>
                  <a:schemeClr val="tx1"/>
                </a:solidFill>
                <a:latin typeface="Calibri" panose="020F0502020204030204" pitchFamily="34" charset="0"/>
                <a:cs typeface="Calibri" panose="020F0502020204030204" pitchFamily="34" charset="0"/>
              </a:rPr>
              <a:t>).</a:t>
            </a:r>
          </a:p>
          <a:p>
            <a:pPr marL="457200" indent="-457200">
              <a:buFont typeface="Arial" panose="020B0604020202020204" pitchFamily="34" charset="0"/>
              <a:buChar char="•"/>
            </a:pPr>
            <a:endParaRPr lang="en-US" sz="3500" b="0" dirty="0">
              <a:solidFill>
                <a:schemeClr val="tx1"/>
              </a:solidFill>
              <a:latin typeface="Calibri" panose="020F0502020204030204" pitchFamily="34" charset="0"/>
              <a:cs typeface="Calibri" panose="020F0502020204030204" pitchFamily="34" charset="0"/>
            </a:endParaRPr>
          </a:p>
          <a:p>
            <a:endParaRPr lang="en-US" sz="4000" b="0" dirty="0">
              <a:solidFill>
                <a:schemeClr val="tx1"/>
              </a:solidFill>
            </a:endParaRPr>
          </a:p>
        </p:txBody>
      </p:sp>
    </p:spTree>
    <p:extLst>
      <p:ext uri="{BB962C8B-B14F-4D97-AF65-F5344CB8AC3E}">
        <p14:creationId xmlns:p14="http://schemas.microsoft.com/office/powerpoint/2010/main" val="4287429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5A634-F1D9-0EC8-D3FA-A25233795C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2FCF44-FCD4-CF65-09E5-C63B69ED322B}"/>
              </a:ext>
            </a:extLst>
          </p:cNvPr>
          <p:cNvSpPr>
            <a:spLocks noGrp="1"/>
          </p:cNvSpPr>
          <p:nvPr>
            <p:ph type="title"/>
          </p:nvPr>
        </p:nvSpPr>
        <p:spPr>
          <a:xfrm>
            <a:off x="3022600" y="2286000"/>
            <a:ext cx="12039600" cy="485139"/>
          </a:xfrm>
        </p:spPr>
        <p:txBody>
          <a:bodyPr/>
          <a:lstStyle/>
          <a:p>
            <a:pPr algn="ctr"/>
            <a:r>
              <a:rPr lang="en-US" sz="10000" b="1" dirty="0"/>
              <a:t>Extension Professional Development Opportunities </a:t>
            </a:r>
            <a:endParaRPr lang="en-US" sz="7200" b="1" dirty="0"/>
          </a:p>
        </p:txBody>
      </p:sp>
    </p:spTree>
    <p:extLst>
      <p:ext uri="{BB962C8B-B14F-4D97-AF65-F5344CB8AC3E}">
        <p14:creationId xmlns:p14="http://schemas.microsoft.com/office/powerpoint/2010/main" val="6405869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AE1F8-B247-638A-7F44-117BE41CA8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5FD6CB-8CC9-5515-A0A6-356794723126}"/>
              </a:ext>
            </a:extLst>
          </p:cNvPr>
          <p:cNvSpPr>
            <a:spLocks noGrp="1"/>
          </p:cNvSpPr>
          <p:nvPr>
            <p:ph type="title"/>
          </p:nvPr>
        </p:nvSpPr>
        <p:spPr>
          <a:xfrm>
            <a:off x="2489200" y="685800"/>
            <a:ext cx="13639800" cy="485139"/>
          </a:xfrm>
        </p:spPr>
        <p:txBody>
          <a:bodyPr/>
          <a:lstStyle/>
          <a:p>
            <a:pPr algn="l"/>
            <a:r>
              <a:rPr lang="en-US" sz="4800" b="1" dirty="0"/>
              <a:t>Extension Professional Development Opportunities</a:t>
            </a:r>
          </a:p>
        </p:txBody>
      </p:sp>
      <p:sp>
        <p:nvSpPr>
          <p:cNvPr id="3" name="Text Placeholder 2">
            <a:extLst>
              <a:ext uri="{FF2B5EF4-FFF2-40B4-BE49-F238E27FC236}">
                <a16:creationId xmlns:a16="http://schemas.microsoft.com/office/drawing/2014/main" id="{F9C2E727-0ABD-7E16-3F1B-7115BFE3BFB9}"/>
              </a:ext>
            </a:extLst>
          </p:cNvPr>
          <p:cNvSpPr>
            <a:spLocks noGrp="1"/>
          </p:cNvSpPr>
          <p:nvPr>
            <p:ph type="body" idx="1"/>
          </p:nvPr>
        </p:nvSpPr>
        <p:spPr>
          <a:xfrm>
            <a:off x="2641600" y="2209800"/>
            <a:ext cx="12496800" cy="6781800"/>
          </a:xfrm>
        </p:spPr>
        <p:txBody>
          <a:bodyPr/>
          <a:lstStyle/>
          <a:p>
            <a:pPr algn="l">
              <a:spcAft>
                <a:spcPts val="1200"/>
              </a:spcAft>
            </a:pPr>
            <a:r>
              <a:rPr lang="en-US" sz="3200" b="0" dirty="0">
                <a:solidFill>
                  <a:schemeClr val="tx1"/>
                </a:solidFill>
              </a:rPr>
              <a:t>In Extension work, our impact is rooted not only in what we know, but in how we </a:t>
            </a:r>
            <a:r>
              <a:rPr lang="en-US" sz="3200" b="0" u="sng" dirty="0">
                <a:solidFill>
                  <a:srgbClr val="C00000"/>
                </a:solidFill>
              </a:rPr>
              <a:t>connect</a:t>
            </a:r>
            <a:r>
              <a:rPr lang="en-US" sz="3200" b="0" dirty="0">
                <a:solidFill>
                  <a:schemeClr val="tx1"/>
                </a:solidFill>
              </a:rPr>
              <a:t>, </a:t>
            </a:r>
            <a:r>
              <a:rPr lang="en-US" sz="3200" b="0" u="sng" dirty="0">
                <a:solidFill>
                  <a:srgbClr val="C00000"/>
                </a:solidFill>
              </a:rPr>
              <a:t>communicate</a:t>
            </a:r>
            <a:r>
              <a:rPr lang="en-US" sz="3200" b="0" dirty="0">
                <a:solidFill>
                  <a:schemeClr val="tx1"/>
                </a:solidFill>
              </a:rPr>
              <a:t> and </a:t>
            </a:r>
            <a:r>
              <a:rPr lang="en-US" sz="3200" b="0" u="sng" dirty="0">
                <a:solidFill>
                  <a:srgbClr val="C00000"/>
                </a:solidFill>
              </a:rPr>
              <a:t>lead</a:t>
            </a:r>
            <a:r>
              <a:rPr lang="en-US" sz="3200" b="0" dirty="0">
                <a:solidFill>
                  <a:schemeClr val="tx1"/>
                </a:solidFill>
              </a:rPr>
              <a:t>.</a:t>
            </a:r>
          </a:p>
          <a:p>
            <a:pPr algn="l">
              <a:spcAft>
                <a:spcPts val="1200"/>
              </a:spcAft>
            </a:pPr>
            <a:r>
              <a:rPr lang="en-US" sz="3200" b="0" dirty="0">
                <a:solidFill>
                  <a:schemeClr val="tx1"/>
                </a:solidFill>
              </a:rPr>
              <a:t>Foundational professional development offerings, such as Emotional Intelligence, Fierce Conversations, The 7 Habits of Highly Effective People, Trust Edge, Coaching and Gallup Clifton Strengths, provide the essential skills needed to build those capabilities. </a:t>
            </a:r>
          </a:p>
          <a:p>
            <a:pPr algn="l">
              <a:spcAft>
                <a:spcPts val="1200"/>
              </a:spcAft>
            </a:pPr>
            <a:r>
              <a:rPr lang="en-US" sz="3200" b="0" dirty="0">
                <a:solidFill>
                  <a:schemeClr val="tx1"/>
                </a:solidFill>
              </a:rPr>
              <a:t>These frameworks help Extension professionals strengthen self-awareness, navigate complex relationships and engage effectively with communities. They equip us to manage change, lead with intention and communicate with clarity and purpose. </a:t>
            </a:r>
          </a:p>
          <a:p>
            <a:pPr algn="l"/>
            <a:r>
              <a:rPr lang="en-US" sz="3200" b="0" dirty="0">
                <a:solidFill>
                  <a:schemeClr val="tx1"/>
                </a:solidFill>
              </a:rPr>
              <a:t>By investing in these core areas, we are not only enhancing our individual effectiveness, but also strengthening our ability to serve, collaborate and create meaningful lasting impact in our Extension careers and communities we support.</a:t>
            </a:r>
          </a:p>
          <a:p>
            <a:pPr marL="457200" indent="-457200">
              <a:buFont typeface="Arial" panose="020B0604020202020204" pitchFamily="34" charset="0"/>
              <a:buChar char="•"/>
            </a:pPr>
            <a:endParaRPr lang="en-US" sz="2400" b="0" dirty="0">
              <a:solidFill>
                <a:schemeClr val="tx1"/>
              </a:solidFill>
              <a:latin typeface="Calibri" panose="020F0502020204030204" pitchFamily="34" charset="0"/>
              <a:cs typeface="Calibri" panose="020F0502020204030204" pitchFamily="34" charset="0"/>
            </a:endParaRPr>
          </a:p>
          <a:p>
            <a:endParaRPr lang="en-US" sz="4000" b="0" dirty="0">
              <a:solidFill>
                <a:schemeClr val="tx1"/>
              </a:solidFill>
            </a:endParaRPr>
          </a:p>
        </p:txBody>
      </p:sp>
    </p:spTree>
    <p:extLst>
      <p:ext uri="{BB962C8B-B14F-4D97-AF65-F5344CB8AC3E}">
        <p14:creationId xmlns:p14="http://schemas.microsoft.com/office/powerpoint/2010/main" val="40621700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ACEFF-5BAD-55DA-644A-42851B4493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636DBB-3A78-07A7-D2A7-397B8AAEC571}"/>
              </a:ext>
            </a:extLst>
          </p:cNvPr>
          <p:cNvSpPr>
            <a:spLocks noGrp="1"/>
          </p:cNvSpPr>
          <p:nvPr>
            <p:ph type="title"/>
          </p:nvPr>
        </p:nvSpPr>
        <p:spPr>
          <a:xfrm>
            <a:off x="2489200" y="685800"/>
            <a:ext cx="13639800" cy="485139"/>
          </a:xfrm>
        </p:spPr>
        <p:txBody>
          <a:bodyPr/>
          <a:lstStyle/>
          <a:p>
            <a:pPr algn="l"/>
            <a:r>
              <a:rPr lang="en-US" sz="5400" b="1" dirty="0"/>
              <a:t>Fall Schedule</a:t>
            </a:r>
          </a:p>
        </p:txBody>
      </p:sp>
      <p:graphicFrame>
        <p:nvGraphicFramePr>
          <p:cNvPr id="10" name="Content Placeholder 2">
            <a:extLst>
              <a:ext uri="{FF2B5EF4-FFF2-40B4-BE49-F238E27FC236}">
                <a16:creationId xmlns:a16="http://schemas.microsoft.com/office/drawing/2014/main" id="{CD42FC75-F676-4FEE-2838-457B876F9F20}"/>
              </a:ext>
            </a:extLst>
          </p:cNvPr>
          <p:cNvGraphicFramePr>
            <a:graphicFrameLocks/>
          </p:cNvGraphicFramePr>
          <p:nvPr>
            <p:extLst>
              <p:ext uri="{D42A27DB-BD31-4B8C-83A1-F6EECF244321}">
                <p14:modId xmlns:p14="http://schemas.microsoft.com/office/powerpoint/2010/main" val="2328019044"/>
              </p:ext>
            </p:extLst>
          </p:nvPr>
        </p:nvGraphicFramePr>
        <p:xfrm>
          <a:off x="2489200" y="1524000"/>
          <a:ext cx="12954000" cy="731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79887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67CB7-1ADD-FAD8-89C1-311B29B200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BD18BC-8FA1-DF26-E084-EDE0B069CBA7}"/>
              </a:ext>
            </a:extLst>
          </p:cNvPr>
          <p:cNvSpPr>
            <a:spLocks noGrp="1"/>
          </p:cNvSpPr>
          <p:nvPr>
            <p:ph type="title"/>
          </p:nvPr>
        </p:nvSpPr>
        <p:spPr>
          <a:xfrm>
            <a:off x="2489200" y="685800"/>
            <a:ext cx="13639800" cy="485139"/>
          </a:xfrm>
        </p:spPr>
        <p:txBody>
          <a:bodyPr/>
          <a:lstStyle/>
          <a:p>
            <a:pPr algn="l"/>
            <a:r>
              <a:rPr lang="en-US" sz="5400" b="1" dirty="0"/>
              <a:t>Shared Expectations for Learning</a:t>
            </a:r>
          </a:p>
        </p:txBody>
      </p:sp>
      <p:sp>
        <p:nvSpPr>
          <p:cNvPr id="3" name="Text Placeholder 2">
            <a:extLst>
              <a:ext uri="{FF2B5EF4-FFF2-40B4-BE49-F238E27FC236}">
                <a16:creationId xmlns:a16="http://schemas.microsoft.com/office/drawing/2014/main" id="{F217F4FB-A48F-D6A2-CC8E-35C488526098}"/>
              </a:ext>
            </a:extLst>
          </p:cNvPr>
          <p:cNvSpPr>
            <a:spLocks noGrp="1"/>
          </p:cNvSpPr>
          <p:nvPr>
            <p:ph type="body" idx="1"/>
          </p:nvPr>
        </p:nvSpPr>
        <p:spPr>
          <a:xfrm>
            <a:off x="2641600" y="2209800"/>
            <a:ext cx="12496800" cy="6781800"/>
          </a:xfrm>
        </p:spPr>
        <p:txBody>
          <a:bodyPr/>
          <a:lstStyle/>
          <a:p>
            <a:pPr marL="457200" indent="-457200">
              <a:spcAft>
                <a:spcPts val="1200"/>
              </a:spcAft>
              <a:buFont typeface="Arial" panose="020B0604020202020204" pitchFamily="34" charset="0"/>
              <a:buChar char="•"/>
            </a:pPr>
            <a:r>
              <a:rPr lang="en-US" sz="3200" b="0" u="sng" dirty="0">
                <a:solidFill>
                  <a:schemeClr val="tx1"/>
                </a:solidFill>
              </a:rPr>
              <a:t>Register with Intention </a:t>
            </a:r>
            <a:r>
              <a:rPr lang="en-US" sz="3200" b="0" dirty="0">
                <a:solidFill>
                  <a:schemeClr val="tx1"/>
                </a:solidFill>
              </a:rPr>
              <a:t>– if you sign up, plan to attend and fully participate.</a:t>
            </a:r>
          </a:p>
          <a:p>
            <a:pPr marL="457200" indent="-457200">
              <a:spcAft>
                <a:spcPts val="1200"/>
              </a:spcAft>
              <a:buFont typeface="Arial" panose="020B0604020202020204" pitchFamily="34" charset="0"/>
              <a:buChar char="•"/>
            </a:pPr>
            <a:r>
              <a:rPr lang="en-US" sz="3200" b="0" u="sng" dirty="0">
                <a:solidFill>
                  <a:schemeClr val="tx1"/>
                </a:solidFill>
              </a:rPr>
              <a:t>Engage and Contribute </a:t>
            </a:r>
            <a:r>
              <a:rPr lang="en-US" sz="3200" b="0" dirty="0">
                <a:solidFill>
                  <a:schemeClr val="tx1"/>
                </a:solidFill>
              </a:rPr>
              <a:t>– be present, reflect and practice during the sessions.</a:t>
            </a:r>
          </a:p>
          <a:p>
            <a:pPr marL="457200" indent="-457200">
              <a:spcAft>
                <a:spcPts val="1200"/>
              </a:spcAft>
              <a:buFont typeface="Arial" panose="020B0604020202020204" pitchFamily="34" charset="0"/>
              <a:buChar char="•"/>
            </a:pPr>
            <a:r>
              <a:rPr lang="en-US" sz="3200" b="0" u="sng" dirty="0">
                <a:solidFill>
                  <a:schemeClr val="tx1"/>
                </a:solidFill>
              </a:rPr>
              <a:t>Be Open to Growth </a:t>
            </a:r>
            <a:r>
              <a:rPr lang="en-US" sz="3200" b="0" dirty="0">
                <a:solidFill>
                  <a:schemeClr val="tx1"/>
                </a:solidFill>
              </a:rPr>
              <a:t>– come willing to learn, receive feedback and try new approaches.</a:t>
            </a:r>
          </a:p>
          <a:p>
            <a:pPr marL="457200" indent="-457200">
              <a:spcAft>
                <a:spcPts val="1200"/>
              </a:spcAft>
              <a:buFont typeface="Arial" panose="020B0604020202020204" pitchFamily="34" charset="0"/>
              <a:buChar char="•"/>
            </a:pPr>
            <a:r>
              <a:rPr lang="en-US" sz="3200" b="0" u="sng" dirty="0">
                <a:solidFill>
                  <a:schemeClr val="tx1"/>
                </a:solidFill>
              </a:rPr>
              <a:t>Apply Your Learning </a:t>
            </a:r>
            <a:r>
              <a:rPr lang="en-US" sz="3200" b="0" dirty="0">
                <a:solidFill>
                  <a:schemeClr val="tx1"/>
                </a:solidFill>
              </a:rPr>
              <a:t>– use these tools in your day-to-day Extension work.</a:t>
            </a:r>
          </a:p>
          <a:p>
            <a:pPr marL="457200" indent="-457200">
              <a:spcAft>
                <a:spcPts val="1200"/>
              </a:spcAft>
              <a:buFont typeface="Arial" panose="020B0604020202020204" pitchFamily="34" charset="0"/>
              <a:buChar char="•"/>
            </a:pPr>
            <a:r>
              <a:rPr lang="en-US" sz="3200" b="0" u="sng" dirty="0">
                <a:solidFill>
                  <a:schemeClr val="tx1"/>
                </a:solidFill>
              </a:rPr>
              <a:t>Respect the Group </a:t>
            </a:r>
            <a:r>
              <a:rPr lang="en-US" sz="3200" b="0" dirty="0">
                <a:solidFill>
                  <a:schemeClr val="tx1"/>
                </a:solidFill>
              </a:rPr>
              <a:t>– listen, value perspectives and maintain confidentiality.</a:t>
            </a:r>
          </a:p>
          <a:p>
            <a:pPr marL="457200" indent="-457200">
              <a:spcAft>
                <a:spcPts val="1200"/>
              </a:spcAft>
              <a:buFont typeface="Arial" panose="020B0604020202020204" pitchFamily="34" charset="0"/>
              <a:buChar char="•"/>
            </a:pPr>
            <a:r>
              <a:rPr lang="en-US" sz="3200" b="0" u="sng" dirty="0">
                <a:solidFill>
                  <a:schemeClr val="tx1"/>
                </a:solidFill>
              </a:rPr>
              <a:t>Commit to the Process </a:t>
            </a:r>
            <a:r>
              <a:rPr lang="en-US" sz="3200" b="0" dirty="0">
                <a:solidFill>
                  <a:schemeClr val="tx1"/>
                </a:solidFill>
              </a:rPr>
              <a:t>– complete what is asked for maximum growth opportunity.</a:t>
            </a:r>
          </a:p>
          <a:p>
            <a:pPr marL="457200" indent="-457200">
              <a:buFont typeface="Arial" panose="020B0604020202020204" pitchFamily="34" charset="0"/>
              <a:buChar char="•"/>
            </a:pPr>
            <a:endParaRPr lang="en-US" sz="2400" b="0" dirty="0">
              <a:solidFill>
                <a:schemeClr val="tx1"/>
              </a:solidFill>
              <a:latin typeface="Calibri" panose="020F0502020204030204" pitchFamily="34" charset="0"/>
              <a:cs typeface="Calibri" panose="020F0502020204030204" pitchFamily="34" charset="0"/>
            </a:endParaRPr>
          </a:p>
          <a:p>
            <a:endParaRPr lang="en-US" sz="4000" b="0" dirty="0">
              <a:solidFill>
                <a:schemeClr val="tx1"/>
              </a:solidFill>
            </a:endParaRPr>
          </a:p>
        </p:txBody>
      </p:sp>
    </p:spTree>
    <p:extLst>
      <p:ext uri="{BB962C8B-B14F-4D97-AF65-F5344CB8AC3E}">
        <p14:creationId xmlns:p14="http://schemas.microsoft.com/office/powerpoint/2010/main" val="8448661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ABDDE-AA57-1F9D-08E6-F07B85D3C5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7E5AD2-67C1-3F26-080B-F5BFAF068D65}"/>
              </a:ext>
            </a:extLst>
          </p:cNvPr>
          <p:cNvSpPr>
            <a:spLocks noGrp="1"/>
          </p:cNvSpPr>
          <p:nvPr>
            <p:ph type="title"/>
          </p:nvPr>
        </p:nvSpPr>
        <p:spPr>
          <a:xfrm>
            <a:off x="2489200" y="685800"/>
            <a:ext cx="13639800" cy="485139"/>
          </a:xfrm>
        </p:spPr>
        <p:txBody>
          <a:bodyPr/>
          <a:lstStyle/>
          <a:p>
            <a:pPr algn="l"/>
            <a:r>
              <a:rPr lang="en-US" sz="5400" b="1" dirty="0"/>
              <a:t>Onboarding Team</a:t>
            </a:r>
          </a:p>
        </p:txBody>
      </p:sp>
      <p:sp>
        <p:nvSpPr>
          <p:cNvPr id="3" name="Text Placeholder 2">
            <a:extLst>
              <a:ext uri="{FF2B5EF4-FFF2-40B4-BE49-F238E27FC236}">
                <a16:creationId xmlns:a16="http://schemas.microsoft.com/office/drawing/2014/main" id="{995C6AFC-5BAF-624C-28B5-FBD41DEA1C97}"/>
              </a:ext>
            </a:extLst>
          </p:cNvPr>
          <p:cNvSpPr>
            <a:spLocks noGrp="1"/>
          </p:cNvSpPr>
          <p:nvPr>
            <p:ph type="body" idx="1"/>
          </p:nvPr>
        </p:nvSpPr>
        <p:spPr>
          <a:xfrm>
            <a:off x="2641600" y="1524000"/>
            <a:ext cx="12496800" cy="7467600"/>
          </a:xfrm>
        </p:spPr>
        <p:txBody>
          <a:bodyPr/>
          <a:lstStyle/>
          <a:p>
            <a:pPr marL="457200" indent="-457200">
              <a:buFont typeface="Arial" panose="020B0604020202020204" pitchFamily="34" charset="0"/>
              <a:buChar char="•"/>
            </a:pPr>
            <a:r>
              <a:rPr lang="en-US" sz="4000" b="0" dirty="0">
                <a:solidFill>
                  <a:schemeClr val="tx1"/>
                </a:solidFill>
              </a:rPr>
              <a:t>Soni Cochran</a:t>
            </a:r>
          </a:p>
          <a:p>
            <a:pPr marL="457200" indent="-457200">
              <a:buFont typeface="Arial" panose="020B0604020202020204" pitchFamily="34" charset="0"/>
              <a:buChar char="•"/>
            </a:pPr>
            <a:r>
              <a:rPr lang="en-US" sz="4000" b="0" dirty="0">
                <a:solidFill>
                  <a:schemeClr val="tx1"/>
                </a:solidFill>
              </a:rPr>
              <a:t>Jenny Brhel</a:t>
            </a:r>
          </a:p>
          <a:p>
            <a:pPr marL="457200" indent="-457200">
              <a:buFont typeface="Arial" panose="020B0604020202020204" pitchFamily="34" charset="0"/>
              <a:buChar char="•"/>
            </a:pPr>
            <a:r>
              <a:rPr lang="en-US" sz="4000" b="0" dirty="0">
                <a:solidFill>
                  <a:schemeClr val="tx1"/>
                </a:solidFill>
              </a:rPr>
              <a:t>Tanya Crawford</a:t>
            </a:r>
          </a:p>
          <a:p>
            <a:pPr marL="457200" indent="-457200">
              <a:buFont typeface="Arial" panose="020B0604020202020204" pitchFamily="34" charset="0"/>
              <a:buChar char="•"/>
            </a:pPr>
            <a:r>
              <a:rPr lang="en-US" sz="4000" b="0" dirty="0">
                <a:solidFill>
                  <a:schemeClr val="tx1"/>
                </a:solidFill>
              </a:rPr>
              <a:t>Ashton </a:t>
            </a:r>
            <a:r>
              <a:rPr lang="en-US" sz="4000" b="0" dirty="0" err="1">
                <a:solidFill>
                  <a:schemeClr val="tx1"/>
                </a:solidFill>
              </a:rPr>
              <a:t>Figgner</a:t>
            </a:r>
            <a:endParaRPr lang="en-US" sz="4000" b="0" dirty="0">
              <a:solidFill>
                <a:schemeClr val="tx1"/>
              </a:solidFill>
            </a:endParaRPr>
          </a:p>
          <a:p>
            <a:pPr marL="457200" indent="-457200">
              <a:buFont typeface="Arial" panose="020B0604020202020204" pitchFamily="34" charset="0"/>
              <a:buChar char="•"/>
            </a:pPr>
            <a:r>
              <a:rPr lang="en-US" sz="4000" b="0" dirty="0">
                <a:solidFill>
                  <a:schemeClr val="tx1"/>
                </a:solidFill>
              </a:rPr>
              <a:t>Emily Gratopp</a:t>
            </a:r>
          </a:p>
          <a:p>
            <a:pPr marL="457200" indent="-457200">
              <a:buFont typeface="Arial" panose="020B0604020202020204" pitchFamily="34" charset="0"/>
              <a:buChar char="•"/>
            </a:pPr>
            <a:r>
              <a:rPr lang="en-US" sz="4000" b="0" dirty="0">
                <a:solidFill>
                  <a:schemeClr val="tx1"/>
                </a:solidFill>
              </a:rPr>
              <a:t>Jaci Foged</a:t>
            </a:r>
          </a:p>
          <a:p>
            <a:pPr marL="457200" indent="-457200">
              <a:buFont typeface="Arial" panose="020B0604020202020204" pitchFamily="34" charset="0"/>
              <a:buChar char="•"/>
            </a:pPr>
            <a:r>
              <a:rPr lang="en-US" sz="4000" b="0" dirty="0">
                <a:solidFill>
                  <a:schemeClr val="tx1"/>
                </a:solidFill>
              </a:rPr>
              <a:t>Jennifer Hansen</a:t>
            </a:r>
          </a:p>
          <a:p>
            <a:pPr marL="457200" indent="-457200">
              <a:buFont typeface="Arial" panose="020B0604020202020204" pitchFamily="34" charset="0"/>
              <a:buChar char="•"/>
            </a:pPr>
            <a:r>
              <a:rPr lang="en-US" sz="4000" b="0" dirty="0">
                <a:solidFill>
                  <a:schemeClr val="tx1"/>
                </a:solidFill>
              </a:rPr>
              <a:t>Josie Crouch</a:t>
            </a:r>
          </a:p>
          <a:p>
            <a:pPr marL="457200" indent="-457200">
              <a:buFont typeface="Arial" panose="020B0604020202020204" pitchFamily="34" charset="0"/>
              <a:buChar char="•"/>
            </a:pPr>
            <a:r>
              <a:rPr lang="en-US" sz="4000" b="0" dirty="0">
                <a:solidFill>
                  <a:schemeClr val="tx1"/>
                </a:solidFill>
              </a:rPr>
              <a:t>Jen Epp</a:t>
            </a:r>
          </a:p>
          <a:p>
            <a:pPr marL="457200" indent="-457200">
              <a:buFont typeface="Arial" panose="020B0604020202020204" pitchFamily="34" charset="0"/>
              <a:buChar char="•"/>
            </a:pPr>
            <a:endParaRPr lang="en-US" sz="2400" b="0" dirty="0">
              <a:solidFill>
                <a:schemeClr val="tx1"/>
              </a:solidFill>
              <a:latin typeface="Calibri" panose="020F0502020204030204" pitchFamily="34" charset="0"/>
              <a:cs typeface="Calibri" panose="020F0502020204030204" pitchFamily="34" charset="0"/>
            </a:endParaRPr>
          </a:p>
          <a:p>
            <a:endParaRPr lang="en-US" sz="4000" b="0" dirty="0">
              <a:solidFill>
                <a:schemeClr val="tx1"/>
              </a:solidFill>
            </a:endParaRPr>
          </a:p>
        </p:txBody>
      </p:sp>
    </p:spTree>
    <p:extLst>
      <p:ext uri="{BB962C8B-B14F-4D97-AF65-F5344CB8AC3E}">
        <p14:creationId xmlns:p14="http://schemas.microsoft.com/office/powerpoint/2010/main" val="31423025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B391E-FACE-1D95-1F15-45A617F669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0EA6CB-16B4-3B62-752F-8F748BA8DA0B}"/>
              </a:ext>
            </a:extLst>
          </p:cNvPr>
          <p:cNvSpPr>
            <a:spLocks noGrp="1"/>
          </p:cNvSpPr>
          <p:nvPr>
            <p:ph type="title"/>
          </p:nvPr>
        </p:nvSpPr>
        <p:spPr>
          <a:xfrm>
            <a:off x="3022600" y="2286000"/>
            <a:ext cx="12039600" cy="485139"/>
          </a:xfrm>
        </p:spPr>
        <p:txBody>
          <a:bodyPr/>
          <a:lstStyle/>
          <a:p>
            <a:pPr algn="ctr"/>
            <a:r>
              <a:rPr lang="en-US" sz="9600" b="1" dirty="0"/>
              <a:t>2026-2027 Extension Educator Promotion Committees</a:t>
            </a:r>
            <a:endParaRPr lang="en-US" sz="7200" b="1" dirty="0"/>
          </a:p>
        </p:txBody>
      </p:sp>
    </p:spTree>
    <p:extLst>
      <p:ext uri="{BB962C8B-B14F-4D97-AF65-F5344CB8AC3E}">
        <p14:creationId xmlns:p14="http://schemas.microsoft.com/office/powerpoint/2010/main" val="13418058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CAE35-EABE-0092-BCD7-C0DB3A59CE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1B4F8B-624B-1C3F-424A-5A4414BBD1A3}"/>
              </a:ext>
            </a:extLst>
          </p:cNvPr>
          <p:cNvSpPr>
            <a:spLocks noGrp="1"/>
          </p:cNvSpPr>
          <p:nvPr>
            <p:ph type="title"/>
          </p:nvPr>
        </p:nvSpPr>
        <p:spPr>
          <a:xfrm>
            <a:off x="2260600" y="609600"/>
            <a:ext cx="13868400" cy="485139"/>
          </a:xfrm>
        </p:spPr>
        <p:txBody>
          <a:bodyPr/>
          <a:lstStyle/>
          <a:p>
            <a:r>
              <a:rPr lang="en-US" sz="4800" b="1" dirty="0">
                <a:solidFill>
                  <a:srgbClr val="C00000"/>
                </a:solidFill>
              </a:rPr>
              <a:t>2026-2027 Extension Educator Promotion Committees</a:t>
            </a:r>
          </a:p>
        </p:txBody>
      </p:sp>
      <p:sp>
        <p:nvSpPr>
          <p:cNvPr id="8" name="TextBox 7">
            <a:extLst>
              <a:ext uri="{FF2B5EF4-FFF2-40B4-BE49-F238E27FC236}">
                <a16:creationId xmlns:a16="http://schemas.microsoft.com/office/drawing/2014/main" id="{9B45B4AA-F450-AABA-45AB-0F44C40B51D8}"/>
              </a:ext>
            </a:extLst>
          </p:cNvPr>
          <p:cNvSpPr txBox="1"/>
          <p:nvPr/>
        </p:nvSpPr>
        <p:spPr>
          <a:xfrm>
            <a:off x="2413000" y="1295400"/>
            <a:ext cx="12801600" cy="7786747"/>
          </a:xfrm>
          <a:prstGeom prst="rect">
            <a:avLst/>
          </a:prstGeom>
          <a:noFill/>
        </p:spPr>
        <p:txBody>
          <a:bodyPr wrap="square" numCol="2" rtlCol="0">
            <a:spAutoFit/>
          </a:bodyPr>
          <a:lstStyle/>
          <a:p>
            <a:r>
              <a:rPr lang="en-US" sz="2000" b="1" u="sng" dirty="0">
                <a:solidFill>
                  <a:srgbClr val="C00000"/>
                </a:solidFill>
              </a:rPr>
              <a:t>Chairs</a:t>
            </a:r>
            <a:r>
              <a:rPr lang="en-US" sz="2000" dirty="0">
                <a:solidFill>
                  <a:srgbClr val="C00000"/>
                </a:solidFill>
              </a:rPr>
              <a:t> </a:t>
            </a:r>
          </a:p>
          <a:p>
            <a:r>
              <a:rPr lang="en-US" sz="2000" dirty="0"/>
              <a:t>4-H Youth Development – Beth Janning and Jennifer Epp</a:t>
            </a:r>
          </a:p>
          <a:p>
            <a:r>
              <a:rPr lang="en-US" sz="2000" dirty="0"/>
              <a:t>Ag and Natural Resources – Wayne Ohnesorg </a:t>
            </a:r>
          </a:p>
          <a:p>
            <a:r>
              <a:rPr lang="en-US" sz="2000" dirty="0"/>
              <a:t>Human Sciences – Ben Dutton </a:t>
            </a:r>
          </a:p>
          <a:p>
            <a:r>
              <a:rPr lang="en-US" sz="2000" dirty="0"/>
              <a:t>Campus/Statewide – Glennis McClure </a:t>
            </a:r>
          </a:p>
          <a:p>
            <a:endParaRPr lang="en-US" sz="2000" dirty="0"/>
          </a:p>
          <a:p>
            <a:r>
              <a:rPr lang="en-US" sz="2000" b="1" u="sng" dirty="0">
                <a:solidFill>
                  <a:srgbClr val="C00000"/>
                </a:solidFill>
              </a:rPr>
              <a:t>4-H Youth Development Committee</a:t>
            </a:r>
            <a:r>
              <a:rPr lang="en-US" sz="2000" dirty="0"/>
              <a:t>	</a:t>
            </a:r>
          </a:p>
          <a:p>
            <a:r>
              <a:rPr lang="en-US" sz="2000" dirty="0"/>
              <a:t>Angela </a:t>
            </a:r>
            <a:r>
              <a:rPr lang="en-US" sz="2000" dirty="0" err="1"/>
              <a:t>Apts</a:t>
            </a:r>
            <a:r>
              <a:rPr lang="en-US" sz="2000" dirty="0"/>
              <a:t> (2027) F  </a:t>
            </a:r>
          </a:p>
          <a:p>
            <a:pPr lvl="0"/>
            <a:r>
              <a:rPr lang="en-US" sz="2000" dirty="0"/>
              <a:t>Kerry Elsen (2028) A  </a:t>
            </a:r>
            <a:r>
              <a:rPr lang="en-US" sz="2000" i="1" dirty="0"/>
              <a:t>(newly elected)</a:t>
            </a:r>
            <a:endParaRPr lang="en-US" sz="2000" dirty="0"/>
          </a:p>
          <a:p>
            <a:pPr lvl="0"/>
            <a:r>
              <a:rPr lang="en-US" sz="2000" dirty="0"/>
              <a:t>Jennifer Epp (2028) F – Co-Chair  </a:t>
            </a:r>
          </a:p>
          <a:p>
            <a:pPr lvl="0"/>
            <a:r>
              <a:rPr lang="en-US" sz="2000" dirty="0"/>
              <a:t>Jennifer Hansen (2029) F  </a:t>
            </a:r>
            <a:r>
              <a:rPr lang="en-US" sz="2000" i="1" dirty="0"/>
              <a:t>(newly elected)</a:t>
            </a:r>
            <a:r>
              <a:rPr lang="en-US" sz="2000" dirty="0"/>
              <a:t> </a:t>
            </a:r>
          </a:p>
          <a:p>
            <a:pPr lvl="0"/>
            <a:r>
              <a:rPr lang="en-US" sz="2000" dirty="0"/>
              <a:t>Rhonda Herrick (2029) F  </a:t>
            </a:r>
            <a:r>
              <a:rPr lang="en-US" sz="2000" i="1" dirty="0"/>
              <a:t>(newly elected)</a:t>
            </a:r>
            <a:endParaRPr lang="en-US" sz="2000" dirty="0"/>
          </a:p>
          <a:p>
            <a:pPr lvl="0"/>
            <a:r>
              <a:rPr lang="en-US" sz="2000" dirty="0"/>
              <a:t>Beth Janning (2027) F – Co-Chair </a:t>
            </a:r>
          </a:p>
          <a:p>
            <a:pPr lvl="0"/>
            <a:r>
              <a:rPr lang="en-US" sz="2000" dirty="0"/>
              <a:t>Brett Kreifels (2027) A  </a:t>
            </a:r>
          </a:p>
          <a:p>
            <a:pPr lvl="0"/>
            <a:r>
              <a:rPr lang="en-US" sz="2000" dirty="0"/>
              <a:t>Sarah Paisley (2027) A </a:t>
            </a:r>
          </a:p>
          <a:p>
            <a:pPr lvl="0"/>
            <a:r>
              <a:rPr lang="en-US" sz="2000" dirty="0"/>
              <a:t>Brandy </a:t>
            </a:r>
            <a:r>
              <a:rPr lang="en-US" sz="2000" dirty="0" err="1"/>
              <a:t>VanDeWalle</a:t>
            </a:r>
            <a:r>
              <a:rPr lang="en-US" sz="2000" dirty="0"/>
              <a:t> (2029) F  </a:t>
            </a:r>
            <a:r>
              <a:rPr lang="en-US" sz="2000" i="1" dirty="0"/>
              <a:t>(newly elected)</a:t>
            </a:r>
            <a:endParaRPr lang="en-US" sz="2000" dirty="0"/>
          </a:p>
          <a:p>
            <a:r>
              <a:rPr lang="en-US" sz="2000" dirty="0"/>
              <a:t> </a:t>
            </a:r>
          </a:p>
          <a:p>
            <a:r>
              <a:rPr lang="en-US" sz="2000" b="1" u="sng" dirty="0">
                <a:solidFill>
                  <a:srgbClr val="C00000"/>
                </a:solidFill>
              </a:rPr>
              <a:t>Ag and Natural Resources Committee</a:t>
            </a:r>
            <a:r>
              <a:rPr lang="en-US" sz="2000" b="1" dirty="0">
                <a:solidFill>
                  <a:srgbClr val="C00000"/>
                </a:solidFill>
              </a:rPr>
              <a:t>  </a:t>
            </a:r>
          </a:p>
          <a:p>
            <a:r>
              <a:rPr lang="en-US" sz="2000" dirty="0"/>
              <a:t>Ben Beckman (2028) A  </a:t>
            </a:r>
            <a:r>
              <a:rPr lang="en-US" sz="2000" i="1" dirty="0"/>
              <a:t>(newly elected)</a:t>
            </a:r>
            <a:endParaRPr lang="en-US" sz="2000" dirty="0"/>
          </a:p>
          <a:p>
            <a:pPr lvl="0"/>
            <a:r>
              <a:rPr lang="en-US" sz="2000" dirty="0"/>
              <a:t>Jenny Brhel (2029) F  </a:t>
            </a:r>
            <a:r>
              <a:rPr lang="en-US" sz="2000" i="1" dirty="0"/>
              <a:t>(newly elected)</a:t>
            </a:r>
            <a:endParaRPr lang="en-US" sz="2000" dirty="0"/>
          </a:p>
          <a:p>
            <a:pPr lvl="0"/>
            <a:r>
              <a:rPr lang="en-US" sz="2000" dirty="0"/>
              <a:t>David Lott (2028) F </a:t>
            </a:r>
          </a:p>
          <a:p>
            <a:pPr lvl="0"/>
            <a:r>
              <a:rPr lang="en-US" sz="2000" dirty="0"/>
              <a:t>Aaron Nygren (2029) F  </a:t>
            </a:r>
            <a:r>
              <a:rPr lang="en-US" sz="2000" i="1" dirty="0"/>
              <a:t>(newly elected)</a:t>
            </a:r>
            <a:endParaRPr lang="en-US" sz="2000" dirty="0"/>
          </a:p>
          <a:p>
            <a:pPr lvl="0"/>
            <a:r>
              <a:rPr lang="en-US" sz="2000" dirty="0"/>
              <a:t>Brent Plugge (2028) F </a:t>
            </a:r>
          </a:p>
          <a:p>
            <a:pPr lvl="0"/>
            <a:r>
              <a:rPr lang="en-US" sz="2000" dirty="0"/>
              <a:t>Wayne Ohnesorg (2027) F - Chair</a:t>
            </a:r>
          </a:p>
          <a:p>
            <a:pPr lvl="0"/>
            <a:r>
              <a:rPr lang="en-US" sz="2000" dirty="0"/>
              <a:t>Todd Whitney (2027) F</a:t>
            </a:r>
          </a:p>
          <a:p>
            <a:r>
              <a:rPr lang="en-US" sz="2000" b="1" u="sng" dirty="0">
                <a:solidFill>
                  <a:srgbClr val="C00000"/>
                </a:solidFill>
              </a:rPr>
              <a:t>Human Sciences Committee</a:t>
            </a:r>
            <a:r>
              <a:rPr lang="en-US" sz="2000" u="sng" dirty="0">
                <a:solidFill>
                  <a:srgbClr val="C00000"/>
                </a:solidFill>
              </a:rPr>
              <a:t>  </a:t>
            </a:r>
            <a:endParaRPr lang="en-US" sz="2000" dirty="0">
              <a:solidFill>
                <a:srgbClr val="C00000"/>
              </a:solidFill>
            </a:endParaRPr>
          </a:p>
          <a:p>
            <a:r>
              <a:rPr lang="en-US" sz="2000" dirty="0"/>
              <a:t>Kayla Colgrove (2027) F  </a:t>
            </a:r>
          </a:p>
          <a:p>
            <a:pPr lvl="0"/>
            <a:r>
              <a:rPr lang="en-US" sz="2000" dirty="0"/>
              <a:t>Ben Dutton (2028) F  - Chair</a:t>
            </a:r>
          </a:p>
          <a:p>
            <a:pPr lvl="0"/>
            <a:r>
              <a:rPr lang="en-US" sz="2000" dirty="0"/>
              <a:t>Hannah Guenther (2028) AO  </a:t>
            </a:r>
            <a:r>
              <a:rPr lang="en-US" sz="2000" i="1" dirty="0"/>
              <a:t>(newly elected)</a:t>
            </a:r>
            <a:endParaRPr lang="en-US" sz="2000" dirty="0"/>
          </a:p>
          <a:p>
            <a:pPr lvl="0"/>
            <a:r>
              <a:rPr lang="en-US" sz="2000" dirty="0"/>
              <a:t>Alyssa Havlovic (2027) A </a:t>
            </a:r>
          </a:p>
          <a:p>
            <a:pPr lvl="0"/>
            <a:r>
              <a:rPr lang="en-US" sz="2000" dirty="0"/>
              <a:t>Kayla Hinrichs (2027) F  </a:t>
            </a:r>
          </a:p>
          <a:p>
            <a:pPr lvl="0"/>
            <a:r>
              <a:rPr lang="en-US" sz="2000" dirty="0"/>
              <a:t>Lisa Poppe (2029) F  </a:t>
            </a:r>
            <a:r>
              <a:rPr lang="en-US" sz="2000" i="1" dirty="0"/>
              <a:t>(newly elected)</a:t>
            </a:r>
            <a:endParaRPr lang="en-US" sz="2000" dirty="0"/>
          </a:p>
          <a:p>
            <a:pPr lvl="0"/>
            <a:r>
              <a:rPr lang="en-US" sz="2000" dirty="0"/>
              <a:t>Jackie Steffen (2027) F   </a:t>
            </a:r>
          </a:p>
          <a:p>
            <a:r>
              <a:rPr lang="en-US" sz="2000" dirty="0"/>
              <a:t> </a:t>
            </a:r>
          </a:p>
          <a:p>
            <a:r>
              <a:rPr lang="en-US" sz="2000" b="1" u="sng" dirty="0">
                <a:solidFill>
                  <a:srgbClr val="C00000"/>
                </a:solidFill>
              </a:rPr>
              <a:t>Campus/Statewide Committee</a:t>
            </a:r>
            <a:r>
              <a:rPr lang="en-US" sz="2000" u="sng" dirty="0">
                <a:solidFill>
                  <a:srgbClr val="C00000"/>
                </a:solidFill>
              </a:rPr>
              <a:t>  </a:t>
            </a:r>
            <a:endParaRPr lang="en-US" sz="2000" dirty="0">
              <a:solidFill>
                <a:srgbClr val="C00000"/>
              </a:solidFill>
            </a:endParaRPr>
          </a:p>
          <a:p>
            <a:r>
              <a:rPr lang="en-US" sz="2000" dirty="0"/>
              <a:t>Jill </a:t>
            </a:r>
            <a:r>
              <a:rPr lang="en-US" sz="2000" dirty="0" err="1"/>
              <a:t>Goedeken</a:t>
            </a:r>
            <a:r>
              <a:rPr lang="en-US" sz="2000" dirty="0"/>
              <a:t> (2027) (4H) F </a:t>
            </a:r>
          </a:p>
          <a:p>
            <a:pPr lvl="0"/>
            <a:r>
              <a:rPr lang="en-US" sz="2000" dirty="0"/>
              <a:t>Terri James (2029) (AG) F  </a:t>
            </a:r>
            <a:r>
              <a:rPr lang="en-US" sz="2000" i="1" dirty="0"/>
              <a:t>(newly elected)</a:t>
            </a:r>
            <a:endParaRPr lang="en-US" sz="2000" dirty="0"/>
          </a:p>
          <a:p>
            <a:pPr lvl="0"/>
            <a:r>
              <a:rPr lang="en-US" sz="2000" dirty="0"/>
              <a:t>Katja Koehler-Cole (2028) (AG) A  </a:t>
            </a:r>
            <a:r>
              <a:rPr lang="en-US" sz="2000" i="1" dirty="0"/>
              <a:t>(newly elected)</a:t>
            </a:r>
            <a:endParaRPr lang="en-US" sz="2000" dirty="0"/>
          </a:p>
          <a:p>
            <a:pPr lvl="0"/>
            <a:r>
              <a:rPr lang="en-US" sz="2000" dirty="0"/>
              <a:t>Glennis McClure (2027) (AG) F – Chair   </a:t>
            </a:r>
          </a:p>
          <a:p>
            <a:pPr lvl="0"/>
            <a:r>
              <a:rPr lang="en-US" sz="2000" dirty="0"/>
              <a:t>Beth Nacke (2027) (HS) A </a:t>
            </a:r>
          </a:p>
          <a:p>
            <a:pPr lvl="0"/>
            <a:r>
              <a:rPr lang="en-US" sz="2000" dirty="0"/>
              <a:t>Tracy </a:t>
            </a:r>
            <a:r>
              <a:rPr lang="en-US" sz="2000" dirty="0" err="1"/>
              <a:t>Pracheil</a:t>
            </a:r>
            <a:r>
              <a:rPr lang="en-US" sz="2000" dirty="0"/>
              <a:t> (2027) (4H) F  </a:t>
            </a:r>
          </a:p>
          <a:p>
            <a:pPr lvl="0"/>
            <a:r>
              <a:rPr lang="en-US" sz="2000" dirty="0"/>
              <a:t>Natalie Sehi (2027) (HS) F    </a:t>
            </a:r>
          </a:p>
          <a:p>
            <a:br>
              <a:rPr lang="en-US" dirty="0"/>
            </a:br>
            <a:endParaRPr lang="en-US" dirty="0"/>
          </a:p>
          <a:p>
            <a:r>
              <a:rPr lang="en-US" dirty="0"/>
              <a:t> </a:t>
            </a:r>
          </a:p>
        </p:txBody>
      </p:sp>
    </p:spTree>
    <p:extLst>
      <p:ext uri="{BB962C8B-B14F-4D97-AF65-F5344CB8AC3E}">
        <p14:creationId xmlns:p14="http://schemas.microsoft.com/office/powerpoint/2010/main" val="37523966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1515D-4951-8010-DC08-55CEE1F8A3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70C7A3-390A-4E3F-25A9-D73E2138BAEA}"/>
              </a:ext>
            </a:extLst>
          </p:cNvPr>
          <p:cNvSpPr>
            <a:spLocks noGrp="1"/>
          </p:cNvSpPr>
          <p:nvPr>
            <p:ph type="title"/>
          </p:nvPr>
        </p:nvSpPr>
        <p:spPr>
          <a:xfrm>
            <a:off x="3022600" y="2286000"/>
            <a:ext cx="12039600" cy="485139"/>
          </a:xfrm>
        </p:spPr>
        <p:txBody>
          <a:bodyPr/>
          <a:lstStyle/>
          <a:p>
            <a:pPr algn="ctr"/>
            <a:r>
              <a:rPr lang="en-US" sz="10000" b="1" dirty="0"/>
              <a:t>Extension Positions in the Search Process</a:t>
            </a:r>
            <a:endParaRPr lang="en-US" sz="7200" b="1" dirty="0"/>
          </a:p>
        </p:txBody>
      </p:sp>
    </p:spTree>
    <p:extLst>
      <p:ext uri="{BB962C8B-B14F-4D97-AF65-F5344CB8AC3E}">
        <p14:creationId xmlns:p14="http://schemas.microsoft.com/office/powerpoint/2010/main" val="315169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D88E7-1BC9-D87D-9428-81C84E7E16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719E58-2255-EDF5-EC81-B46C41E52FA0}"/>
              </a:ext>
            </a:extLst>
          </p:cNvPr>
          <p:cNvSpPr>
            <a:spLocks noGrp="1"/>
          </p:cNvSpPr>
          <p:nvPr>
            <p:ph type="title"/>
          </p:nvPr>
        </p:nvSpPr>
        <p:spPr>
          <a:xfrm>
            <a:off x="3022600" y="2286000"/>
            <a:ext cx="12039600" cy="485139"/>
          </a:xfrm>
        </p:spPr>
        <p:txBody>
          <a:bodyPr/>
          <a:lstStyle/>
          <a:p>
            <a:pPr algn="ctr"/>
            <a:r>
              <a:rPr lang="en-US" sz="9600" b="1" dirty="0"/>
              <a:t>Good News Programming</a:t>
            </a:r>
            <a:br>
              <a:rPr lang="en-US" sz="9600" b="1" dirty="0"/>
            </a:br>
            <a:endParaRPr lang="en-US" sz="9600" b="1" dirty="0"/>
          </a:p>
        </p:txBody>
      </p:sp>
    </p:spTree>
    <p:extLst>
      <p:ext uri="{BB962C8B-B14F-4D97-AF65-F5344CB8AC3E}">
        <p14:creationId xmlns:p14="http://schemas.microsoft.com/office/powerpoint/2010/main" val="36332888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574E9-1F8D-DD94-1764-0EC9C2F14682}"/>
              </a:ext>
            </a:extLst>
          </p:cNvPr>
          <p:cNvSpPr>
            <a:spLocks noGrp="1"/>
          </p:cNvSpPr>
          <p:nvPr>
            <p:ph type="title"/>
          </p:nvPr>
        </p:nvSpPr>
        <p:spPr>
          <a:xfrm>
            <a:off x="3098800" y="609600"/>
            <a:ext cx="13030200" cy="485139"/>
          </a:xfrm>
        </p:spPr>
        <p:txBody>
          <a:bodyPr/>
          <a:lstStyle/>
          <a:p>
            <a:pPr algn="l"/>
            <a:r>
              <a:rPr lang="en-US" sz="6000" b="1" dirty="0"/>
              <a:t>Extension Positions in the Search Process</a:t>
            </a:r>
          </a:p>
        </p:txBody>
      </p:sp>
      <p:sp>
        <p:nvSpPr>
          <p:cNvPr id="3" name="Text Placeholder 2">
            <a:extLst>
              <a:ext uri="{FF2B5EF4-FFF2-40B4-BE49-F238E27FC236}">
                <a16:creationId xmlns:a16="http://schemas.microsoft.com/office/drawing/2014/main" id="{951BE40D-7FDF-DF64-72D4-4B62B6811E19}"/>
              </a:ext>
            </a:extLst>
          </p:cNvPr>
          <p:cNvSpPr>
            <a:spLocks noGrp="1"/>
          </p:cNvSpPr>
          <p:nvPr>
            <p:ph type="body" idx="1"/>
          </p:nvPr>
        </p:nvSpPr>
        <p:spPr>
          <a:xfrm>
            <a:off x="3098800" y="1600200"/>
            <a:ext cx="12839700" cy="5482542"/>
          </a:xfrm>
        </p:spPr>
        <p:txBody>
          <a:bodyPr/>
          <a:lstStyle/>
          <a:p>
            <a:r>
              <a:rPr lang="en-US" sz="4400" dirty="0">
                <a:solidFill>
                  <a:srgbClr val="C00000"/>
                </a:solidFill>
              </a:rPr>
              <a:t>New Extension Careers page</a:t>
            </a:r>
          </a:p>
          <a:p>
            <a:pPr marL="685800" indent="-685800">
              <a:buFont typeface="Arial" panose="020B0604020202020204" pitchFamily="34" charset="0"/>
              <a:buChar char="•"/>
            </a:pPr>
            <a:r>
              <a:rPr lang="en-US" sz="2800" b="0" dirty="0">
                <a:solidFill>
                  <a:srgbClr val="C00000"/>
                </a:solidFill>
                <a:hlinkClick r:id="rId2">
                  <a:extLst>
                    <a:ext uri="{A12FA001-AC4F-418D-AE19-62706E023703}">
                      <ahyp:hlinkClr xmlns:ahyp="http://schemas.microsoft.com/office/drawing/2018/hyperlinkcolor" val="tx"/>
                    </a:ext>
                  </a:extLst>
                </a:hlinkClick>
              </a:rPr>
              <a:t>https://</a:t>
            </a:r>
            <a:r>
              <a:rPr lang="en-US" sz="2800" b="0" dirty="0" err="1">
                <a:solidFill>
                  <a:srgbClr val="C00000"/>
                </a:solidFill>
                <a:hlinkClick r:id="rId2">
                  <a:extLst>
                    <a:ext uri="{A12FA001-AC4F-418D-AE19-62706E023703}">
                      <ahyp:hlinkClr xmlns:ahyp="http://schemas.microsoft.com/office/drawing/2018/hyperlinkcolor" val="tx"/>
                    </a:ext>
                  </a:extLst>
                </a:hlinkClick>
              </a:rPr>
              <a:t>go.unl.edu</a:t>
            </a:r>
            <a:r>
              <a:rPr lang="en-US" sz="2800" b="0" dirty="0">
                <a:solidFill>
                  <a:srgbClr val="C00000"/>
                </a:solidFill>
                <a:hlinkClick r:id="rId2">
                  <a:extLst>
                    <a:ext uri="{A12FA001-AC4F-418D-AE19-62706E023703}">
                      <ahyp:hlinkClr xmlns:ahyp="http://schemas.microsoft.com/office/drawing/2018/hyperlinkcolor" val="tx"/>
                    </a:ext>
                  </a:extLst>
                </a:hlinkClick>
              </a:rPr>
              <a:t>/extension-careers</a:t>
            </a:r>
            <a:endParaRPr lang="en-US" sz="2800" b="0" dirty="0">
              <a:solidFill>
                <a:srgbClr val="C00000"/>
              </a:solidFill>
            </a:endParaRPr>
          </a:p>
          <a:p>
            <a:r>
              <a:rPr lang="en-US" sz="4400" dirty="0">
                <a:solidFill>
                  <a:srgbClr val="C00000"/>
                </a:solidFill>
              </a:rPr>
              <a:t>Extension Educator/Instructor</a:t>
            </a:r>
          </a:p>
          <a:p>
            <a:pPr marL="685800" indent="-685800">
              <a:buFont typeface="Arial" panose="020B0604020202020204" pitchFamily="34" charset="0"/>
              <a:buChar char="•"/>
            </a:pPr>
            <a:r>
              <a:rPr lang="en-US" sz="2800" b="0" dirty="0">
                <a:solidFill>
                  <a:schemeClr val="tx1"/>
                </a:solidFill>
              </a:rPr>
              <a:t>HWB Educator/Instructor – Hamilton County</a:t>
            </a:r>
          </a:p>
          <a:p>
            <a:pPr marL="685800" indent="-685800">
              <a:buFont typeface="Arial" panose="020B0604020202020204" pitchFamily="34" charset="0"/>
              <a:buChar char="•"/>
            </a:pPr>
            <a:r>
              <a:rPr lang="en-US" sz="2800" b="0" dirty="0">
                <a:solidFill>
                  <a:schemeClr val="tx1"/>
                </a:solidFill>
              </a:rPr>
              <a:t>Livestock Educator/Instructor – Brown County</a:t>
            </a:r>
          </a:p>
          <a:p>
            <a:pPr marL="685800" indent="-685800">
              <a:buFont typeface="Arial" panose="020B0604020202020204" pitchFamily="34" charset="0"/>
              <a:buChar char="•"/>
            </a:pPr>
            <a:r>
              <a:rPr lang="en-US" sz="2800" b="0" dirty="0">
                <a:solidFill>
                  <a:schemeClr val="tx1"/>
                </a:solidFill>
              </a:rPr>
              <a:t>EC Educator/Instructor – Dawson County</a:t>
            </a:r>
          </a:p>
          <a:p>
            <a:pPr marL="685800" indent="-685800">
              <a:buFont typeface="Arial" panose="020B0604020202020204" pitchFamily="34" charset="0"/>
              <a:buChar char="•"/>
            </a:pPr>
            <a:r>
              <a:rPr lang="en-US" sz="2800" b="0" dirty="0">
                <a:solidFill>
                  <a:schemeClr val="tx1"/>
                </a:solidFill>
              </a:rPr>
              <a:t>4-H Educator/Instructor – Washington County</a:t>
            </a:r>
          </a:p>
          <a:p>
            <a:pPr marL="685800" indent="-685800">
              <a:buFont typeface="Arial" panose="020B0604020202020204" pitchFamily="34" charset="0"/>
              <a:buChar char="•"/>
            </a:pPr>
            <a:r>
              <a:rPr lang="en-US" sz="2800" b="0" dirty="0">
                <a:solidFill>
                  <a:schemeClr val="tx1"/>
                </a:solidFill>
              </a:rPr>
              <a:t>4-H Educator/Instructor – Platte County</a:t>
            </a:r>
          </a:p>
          <a:p>
            <a:pPr marL="685800" indent="-685800">
              <a:buFont typeface="Arial" panose="020B0604020202020204" pitchFamily="34" charset="0"/>
              <a:buChar char="•"/>
            </a:pPr>
            <a:r>
              <a:rPr lang="en-US" sz="2800" b="0" dirty="0">
                <a:solidFill>
                  <a:schemeClr val="tx1"/>
                </a:solidFill>
              </a:rPr>
              <a:t>HLES Educator/Instructor – Scotts Bluff County</a:t>
            </a:r>
          </a:p>
          <a:p>
            <a:pPr marL="685800" indent="-685800">
              <a:buFont typeface="Arial" panose="020B0604020202020204" pitchFamily="34" charset="0"/>
              <a:buChar char="•"/>
            </a:pPr>
            <a:r>
              <a:rPr lang="en-US" sz="2800" b="0" dirty="0">
                <a:solidFill>
                  <a:schemeClr val="tx1"/>
                </a:solidFill>
              </a:rPr>
              <a:t>WCS Educator/Instructor – Adams County </a:t>
            </a:r>
            <a:r>
              <a:rPr lang="en-US" sz="2800" b="0" i="1" dirty="0">
                <a:solidFill>
                  <a:srgbClr val="C00000"/>
                </a:solidFill>
              </a:rPr>
              <a:t>(coming soon)</a:t>
            </a:r>
          </a:p>
          <a:p>
            <a:pPr marL="685800" indent="-685800">
              <a:buFont typeface="Arial" panose="020B0604020202020204" pitchFamily="34" charset="0"/>
              <a:buChar char="•"/>
            </a:pPr>
            <a:r>
              <a:rPr lang="en-US" sz="2800" b="0" dirty="0">
                <a:solidFill>
                  <a:schemeClr val="tx1"/>
                </a:solidFill>
              </a:rPr>
              <a:t>4-H Educator/Instructor – Garden County </a:t>
            </a:r>
            <a:r>
              <a:rPr lang="en-US" sz="2800" b="0" i="1" dirty="0">
                <a:solidFill>
                  <a:srgbClr val="C00000"/>
                </a:solidFill>
              </a:rPr>
              <a:t>(coming soon)</a:t>
            </a:r>
          </a:p>
          <a:p>
            <a:pPr marL="685800" indent="-685800">
              <a:buFont typeface="Arial" panose="020B0604020202020204" pitchFamily="34" charset="0"/>
              <a:buChar char="•"/>
            </a:pPr>
            <a:endParaRPr lang="en-US" sz="4000" b="0" dirty="0">
              <a:solidFill>
                <a:schemeClr val="tx1"/>
              </a:solidFill>
            </a:endParaRPr>
          </a:p>
        </p:txBody>
      </p:sp>
      <p:sp>
        <p:nvSpPr>
          <p:cNvPr id="5" name="TextBox 4">
            <a:extLst>
              <a:ext uri="{FF2B5EF4-FFF2-40B4-BE49-F238E27FC236}">
                <a16:creationId xmlns:a16="http://schemas.microsoft.com/office/drawing/2014/main" id="{9D5EE832-DD8F-E609-7B5D-355EB6231181}"/>
              </a:ext>
            </a:extLst>
          </p:cNvPr>
          <p:cNvSpPr txBox="1"/>
          <p:nvPr/>
        </p:nvSpPr>
        <p:spPr>
          <a:xfrm>
            <a:off x="3022600" y="6477000"/>
            <a:ext cx="12019670" cy="2062103"/>
          </a:xfrm>
          <a:prstGeom prst="rect">
            <a:avLst/>
          </a:prstGeom>
          <a:noFill/>
        </p:spPr>
        <p:txBody>
          <a:bodyPr wrap="square">
            <a:spAutoFit/>
          </a:bodyPr>
          <a:lstStyle/>
          <a:p>
            <a:r>
              <a:rPr lang="en-US" sz="4400" b="1" dirty="0">
                <a:solidFill>
                  <a:srgbClr val="C00000"/>
                </a:solidFill>
              </a:rPr>
              <a:t>Extension Assistant</a:t>
            </a:r>
          </a:p>
          <a:p>
            <a:pPr marL="685800" indent="-685800">
              <a:buFont typeface="Arial" panose="020B0604020202020204" pitchFamily="34" charset="0"/>
              <a:buChar char="•"/>
            </a:pPr>
            <a:r>
              <a:rPr lang="en-US" sz="2800" dirty="0"/>
              <a:t> NEP Extension Assistant – Hall County</a:t>
            </a:r>
          </a:p>
          <a:p>
            <a:pPr marL="685800" indent="-685800">
              <a:buFont typeface="Arial" panose="020B0604020202020204" pitchFamily="34" charset="0"/>
              <a:buChar char="•"/>
            </a:pPr>
            <a:r>
              <a:rPr lang="en-US" sz="2800" dirty="0"/>
              <a:t> 4-H Animal Science Extension Assistant – East Campus</a:t>
            </a:r>
          </a:p>
          <a:p>
            <a:pPr marL="685800" indent="-685800">
              <a:buFont typeface="Arial" panose="020B0604020202020204" pitchFamily="34" charset="0"/>
              <a:buChar char="•"/>
            </a:pPr>
            <a:r>
              <a:rPr lang="en-US" sz="2800" dirty="0"/>
              <a:t> 4-H Extension Assistant – Scotts Bluff County</a:t>
            </a:r>
          </a:p>
        </p:txBody>
      </p:sp>
    </p:spTree>
    <p:extLst>
      <p:ext uri="{BB962C8B-B14F-4D97-AF65-F5344CB8AC3E}">
        <p14:creationId xmlns:p14="http://schemas.microsoft.com/office/powerpoint/2010/main" val="36033082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436D58-0733-9A4D-8354-1256CFA00234}"/>
              </a:ext>
            </a:extLst>
          </p:cNvPr>
          <p:cNvSpPr>
            <a:spLocks noGrp="1"/>
          </p:cNvSpPr>
          <p:nvPr>
            <p:ph type="ctrTitle"/>
          </p:nvPr>
        </p:nvSpPr>
        <p:spPr>
          <a:xfrm>
            <a:off x="889000" y="1219200"/>
            <a:ext cx="8890000" cy="2954655"/>
          </a:xfrm>
        </p:spPr>
        <p:txBody>
          <a:bodyPr/>
          <a:lstStyle/>
          <a:p>
            <a:r>
              <a:rPr lang="en-US" sz="9600" dirty="0">
                <a:effectLst/>
                <a:latin typeface="Aptos" panose="020B0004020202020204" pitchFamily="34" charset="0"/>
                <a:ea typeface="Aptos" panose="020B0004020202020204" pitchFamily="34" charset="0"/>
                <a:cs typeface="Aptos" panose="020B0004020202020204" pitchFamily="34" charset="0"/>
              </a:rPr>
              <a:t>Nebraska </a:t>
            </a:r>
            <a:br>
              <a:rPr lang="en-US" sz="9600" dirty="0">
                <a:effectLst/>
                <a:latin typeface="Aptos" panose="020B0004020202020204" pitchFamily="34" charset="0"/>
                <a:ea typeface="Aptos" panose="020B0004020202020204" pitchFamily="34" charset="0"/>
                <a:cs typeface="Aptos" panose="020B0004020202020204" pitchFamily="34" charset="0"/>
              </a:rPr>
            </a:br>
            <a:r>
              <a:rPr lang="en-US" sz="9600" dirty="0">
                <a:effectLst/>
                <a:latin typeface="Aptos" panose="020B0004020202020204" pitchFamily="34" charset="0"/>
                <a:ea typeface="Aptos" panose="020B0004020202020204" pitchFamily="34" charset="0"/>
                <a:cs typeface="Aptos" panose="020B0004020202020204" pitchFamily="34" charset="0"/>
              </a:rPr>
              <a:t>Rural Poll</a:t>
            </a:r>
            <a:endParaRPr lang="en-US" sz="9600" dirty="0"/>
          </a:p>
        </p:txBody>
      </p:sp>
    </p:spTree>
    <p:extLst>
      <p:ext uri="{BB962C8B-B14F-4D97-AF65-F5344CB8AC3E}">
        <p14:creationId xmlns:p14="http://schemas.microsoft.com/office/powerpoint/2010/main" val="28101582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DF95F-DBAD-203F-AB25-C8310AECF2D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F33AEB-409F-BEF3-A1F1-0FEF60998252}"/>
              </a:ext>
            </a:extLst>
          </p:cNvPr>
          <p:cNvSpPr/>
          <p:nvPr/>
        </p:nvSpPr>
        <p:spPr>
          <a:xfrm>
            <a:off x="0" y="-1"/>
            <a:ext cx="16256000" cy="121920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en-US" sz="3200"/>
          </a:p>
        </p:txBody>
      </p:sp>
      <p:pic>
        <p:nvPicPr>
          <p:cNvPr id="7" name="Picture 6">
            <a:extLst>
              <a:ext uri="{FF2B5EF4-FFF2-40B4-BE49-F238E27FC236}">
                <a16:creationId xmlns:a16="http://schemas.microsoft.com/office/drawing/2014/main" id="{A94FEA67-D2BB-1374-B034-1A3C8EFAA909}"/>
              </a:ext>
            </a:extLst>
          </p:cNvPr>
          <p:cNvPicPr>
            <a:picLocks noChangeAspect="1"/>
          </p:cNvPicPr>
          <p:nvPr/>
        </p:nvPicPr>
        <p:blipFill>
          <a:blip r:embed="rId3"/>
          <a:srcRect/>
          <a:stretch/>
        </p:blipFill>
        <p:spPr>
          <a:xfrm>
            <a:off x="11074402" y="-843"/>
            <a:ext cx="6862751" cy="1220044"/>
          </a:xfrm>
          <a:prstGeom prst="parallelogram">
            <a:avLst/>
          </a:prstGeom>
        </p:spPr>
      </p:pic>
      <p:sp>
        <p:nvSpPr>
          <p:cNvPr id="8" name="TextBox 7">
            <a:extLst>
              <a:ext uri="{FF2B5EF4-FFF2-40B4-BE49-F238E27FC236}">
                <a16:creationId xmlns:a16="http://schemas.microsoft.com/office/drawing/2014/main" id="{2DE2FCA5-4459-F752-3252-9091352B8354}"/>
              </a:ext>
            </a:extLst>
          </p:cNvPr>
          <p:cNvSpPr txBox="1"/>
          <p:nvPr/>
        </p:nvSpPr>
        <p:spPr>
          <a:xfrm>
            <a:off x="353409" y="1"/>
            <a:ext cx="10367585" cy="1107996"/>
          </a:xfrm>
          <a:prstGeom prst="rect">
            <a:avLst/>
          </a:prstGeom>
          <a:noFill/>
        </p:spPr>
        <p:txBody>
          <a:bodyPr wrap="square"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6400">
                <a:solidFill>
                  <a:schemeClr val="bg1"/>
                </a:solidFill>
                <a:latin typeface="Liberator Medium" panose="02000000000000000000" pitchFamily="2" charset="0"/>
              </a:rPr>
              <a:t>Rural Poll Core Topics</a:t>
            </a:r>
          </a:p>
        </p:txBody>
      </p:sp>
      <p:pic>
        <p:nvPicPr>
          <p:cNvPr id="11" name="Picture 10" descr="A red and black logo&#10;&#10;Description automatically generated">
            <a:extLst>
              <a:ext uri="{FF2B5EF4-FFF2-40B4-BE49-F238E27FC236}">
                <a16:creationId xmlns:a16="http://schemas.microsoft.com/office/drawing/2014/main" id="{D43A46CF-BACF-18E1-D487-F9B80C2DB995}"/>
              </a:ext>
            </a:extLst>
          </p:cNvPr>
          <p:cNvPicPr>
            <a:picLocks noChangeAspect="1"/>
          </p:cNvPicPr>
          <p:nvPr/>
        </p:nvPicPr>
        <p:blipFill>
          <a:blip r:embed="rId4"/>
          <a:stretch>
            <a:fillRect/>
          </a:stretch>
        </p:blipFill>
        <p:spPr>
          <a:xfrm>
            <a:off x="14505777" y="8230055"/>
            <a:ext cx="1221028" cy="493108"/>
          </a:xfrm>
          <a:prstGeom prst="rect">
            <a:avLst/>
          </a:prstGeom>
        </p:spPr>
      </p:pic>
      <p:graphicFrame>
        <p:nvGraphicFramePr>
          <p:cNvPr id="13" name="Diagram 12">
            <a:extLst>
              <a:ext uri="{FF2B5EF4-FFF2-40B4-BE49-F238E27FC236}">
                <a16:creationId xmlns:a16="http://schemas.microsoft.com/office/drawing/2014/main" id="{1022847C-1956-597F-2DA4-0CEE6FDF0F10}"/>
              </a:ext>
            </a:extLst>
          </p:cNvPr>
          <p:cNvGraphicFramePr/>
          <p:nvPr>
            <p:extLst>
              <p:ext uri="{D42A27DB-BD31-4B8C-83A1-F6EECF244321}">
                <p14:modId xmlns:p14="http://schemas.microsoft.com/office/powerpoint/2010/main" val="3172272349"/>
              </p:ext>
            </p:extLst>
          </p:nvPr>
        </p:nvGraphicFramePr>
        <p:xfrm>
          <a:off x="787748" y="1362221"/>
          <a:ext cx="14680504" cy="735259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7514322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4AA12-5FFA-9DCE-0F87-3DD3BE2EDCA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2806862-6571-DE96-8F80-9D12A7B2BD3A}"/>
              </a:ext>
            </a:extLst>
          </p:cNvPr>
          <p:cNvSpPr/>
          <p:nvPr/>
        </p:nvSpPr>
        <p:spPr>
          <a:xfrm>
            <a:off x="0" y="-1"/>
            <a:ext cx="16256000" cy="121920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en-US" sz="3200"/>
          </a:p>
        </p:txBody>
      </p:sp>
      <p:pic>
        <p:nvPicPr>
          <p:cNvPr id="7" name="Picture 6">
            <a:extLst>
              <a:ext uri="{FF2B5EF4-FFF2-40B4-BE49-F238E27FC236}">
                <a16:creationId xmlns:a16="http://schemas.microsoft.com/office/drawing/2014/main" id="{8E1633FB-82B5-3E3A-46C9-0A143E4DFB62}"/>
              </a:ext>
            </a:extLst>
          </p:cNvPr>
          <p:cNvPicPr>
            <a:picLocks noChangeAspect="1"/>
          </p:cNvPicPr>
          <p:nvPr/>
        </p:nvPicPr>
        <p:blipFill>
          <a:blip r:embed="rId3"/>
          <a:srcRect/>
          <a:stretch/>
        </p:blipFill>
        <p:spPr>
          <a:xfrm>
            <a:off x="11074402" y="-843"/>
            <a:ext cx="6862751" cy="1220044"/>
          </a:xfrm>
          <a:prstGeom prst="parallelogram">
            <a:avLst/>
          </a:prstGeom>
        </p:spPr>
      </p:pic>
      <p:sp>
        <p:nvSpPr>
          <p:cNvPr id="8" name="TextBox 7">
            <a:extLst>
              <a:ext uri="{FF2B5EF4-FFF2-40B4-BE49-F238E27FC236}">
                <a16:creationId xmlns:a16="http://schemas.microsoft.com/office/drawing/2014/main" id="{8363280F-BE1B-99C8-2B10-AB980CFAFEF6}"/>
              </a:ext>
            </a:extLst>
          </p:cNvPr>
          <p:cNvSpPr txBox="1"/>
          <p:nvPr/>
        </p:nvSpPr>
        <p:spPr>
          <a:xfrm>
            <a:off x="353409" y="1"/>
            <a:ext cx="10367585" cy="1107996"/>
          </a:xfrm>
          <a:prstGeom prst="rect">
            <a:avLst/>
          </a:prstGeom>
          <a:noFill/>
        </p:spPr>
        <p:txBody>
          <a:bodyPr wrap="square"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6400">
                <a:solidFill>
                  <a:schemeClr val="bg1"/>
                </a:solidFill>
                <a:latin typeface="Liberator Medium" panose="02000000000000000000" pitchFamily="2" charset="0"/>
              </a:rPr>
              <a:t>Rural Poll Rotating Topics</a:t>
            </a:r>
          </a:p>
        </p:txBody>
      </p:sp>
      <p:pic>
        <p:nvPicPr>
          <p:cNvPr id="11" name="Picture 10" descr="A red and black logo&#10;&#10;Description automatically generated">
            <a:extLst>
              <a:ext uri="{FF2B5EF4-FFF2-40B4-BE49-F238E27FC236}">
                <a16:creationId xmlns:a16="http://schemas.microsoft.com/office/drawing/2014/main" id="{40375717-A657-B701-7EC6-1EA33826C443}"/>
              </a:ext>
            </a:extLst>
          </p:cNvPr>
          <p:cNvPicPr>
            <a:picLocks noChangeAspect="1"/>
          </p:cNvPicPr>
          <p:nvPr/>
        </p:nvPicPr>
        <p:blipFill>
          <a:blip r:embed="rId4"/>
          <a:stretch>
            <a:fillRect/>
          </a:stretch>
        </p:blipFill>
        <p:spPr>
          <a:xfrm>
            <a:off x="14505777" y="8230055"/>
            <a:ext cx="1221028" cy="493108"/>
          </a:xfrm>
          <a:prstGeom prst="rect">
            <a:avLst/>
          </a:prstGeom>
        </p:spPr>
      </p:pic>
      <p:graphicFrame>
        <p:nvGraphicFramePr>
          <p:cNvPr id="2" name="Diagram 1">
            <a:extLst>
              <a:ext uri="{FF2B5EF4-FFF2-40B4-BE49-F238E27FC236}">
                <a16:creationId xmlns:a16="http://schemas.microsoft.com/office/drawing/2014/main" id="{82B3DF13-0EEF-92AE-2985-988868FD7FF0}"/>
              </a:ext>
            </a:extLst>
          </p:cNvPr>
          <p:cNvGraphicFramePr/>
          <p:nvPr>
            <p:extLst>
              <p:ext uri="{D42A27DB-BD31-4B8C-83A1-F6EECF244321}">
                <p14:modId xmlns:p14="http://schemas.microsoft.com/office/powerpoint/2010/main" val="4250484698"/>
              </p:ext>
            </p:extLst>
          </p:nvPr>
        </p:nvGraphicFramePr>
        <p:xfrm>
          <a:off x="2943616" y="1107997"/>
          <a:ext cx="10434181" cy="803600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4709242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E2A1CB4-2EBB-E885-5C58-93C38142E12B}"/>
              </a:ext>
            </a:extLst>
          </p:cNvPr>
          <p:cNvSpPr/>
          <p:nvPr/>
        </p:nvSpPr>
        <p:spPr>
          <a:xfrm>
            <a:off x="0" y="-1"/>
            <a:ext cx="16256000" cy="12192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en-US" sz="3200"/>
          </a:p>
        </p:txBody>
      </p:sp>
      <p:pic>
        <p:nvPicPr>
          <p:cNvPr id="7" name="Picture 6">
            <a:extLst>
              <a:ext uri="{FF2B5EF4-FFF2-40B4-BE49-F238E27FC236}">
                <a16:creationId xmlns:a16="http://schemas.microsoft.com/office/drawing/2014/main" id="{EF413D8A-9E8F-C478-F941-C1BE74DED0BD}"/>
              </a:ext>
            </a:extLst>
          </p:cNvPr>
          <p:cNvPicPr>
            <a:picLocks noChangeAspect="1"/>
          </p:cNvPicPr>
          <p:nvPr/>
        </p:nvPicPr>
        <p:blipFill rotWithShape="1">
          <a:blip r:embed="rId3"/>
          <a:srcRect l="18330"/>
          <a:stretch/>
        </p:blipFill>
        <p:spPr>
          <a:xfrm>
            <a:off x="11074402" y="-843"/>
            <a:ext cx="5604812" cy="1220044"/>
          </a:xfrm>
          <a:prstGeom prst="parallelogram">
            <a:avLst/>
          </a:prstGeom>
        </p:spPr>
      </p:pic>
      <p:sp>
        <p:nvSpPr>
          <p:cNvPr id="8" name="TextBox 7">
            <a:extLst>
              <a:ext uri="{FF2B5EF4-FFF2-40B4-BE49-F238E27FC236}">
                <a16:creationId xmlns:a16="http://schemas.microsoft.com/office/drawing/2014/main" id="{C0EB0D9C-645D-A9F1-D0A2-CEFBC21CCB5D}"/>
              </a:ext>
            </a:extLst>
          </p:cNvPr>
          <p:cNvSpPr txBox="1"/>
          <p:nvPr/>
        </p:nvSpPr>
        <p:spPr>
          <a:xfrm>
            <a:off x="353409" y="1"/>
            <a:ext cx="10591039" cy="1107996"/>
          </a:xfrm>
          <a:prstGeom prst="rect">
            <a:avLst/>
          </a:prstGeom>
          <a:noFill/>
        </p:spPr>
        <p:txBody>
          <a:bodyPr wrap="square"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6400">
                <a:solidFill>
                  <a:schemeClr val="bg1"/>
                </a:solidFill>
                <a:latin typeface="Liberator Medium" panose="02000000000000000000" pitchFamily="2" charset="0"/>
              </a:rPr>
              <a:t>Sampled Counties and Regions</a:t>
            </a:r>
          </a:p>
        </p:txBody>
      </p:sp>
      <p:pic>
        <p:nvPicPr>
          <p:cNvPr id="11" name="Picture 10" descr="A red and black logo&#10;&#10;Description automatically generated">
            <a:extLst>
              <a:ext uri="{FF2B5EF4-FFF2-40B4-BE49-F238E27FC236}">
                <a16:creationId xmlns:a16="http://schemas.microsoft.com/office/drawing/2014/main" id="{8BC5072F-4324-A0A9-F19A-934B1C7BB1F7}"/>
              </a:ext>
            </a:extLst>
          </p:cNvPr>
          <p:cNvPicPr>
            <a:picLocks noChangeAspect="1"/>
          </p:cNvPicPr>
          <p:nvPr/>
        </p:nvPicPr>
        <p:blipFill>
          <a:blip r:embed="rId4"/>
          <a:stretch>
            <a:fillRect/>
          </a:stretch>
        </p:blipFill>
        <p:spPr>
          <a:xfrm>
            <a:off x="14505777" y="8230055"/>
            <a:ext cx="1221028" cy="493108"/>
          </a:xfrm>
          <a:prstGeom prst="rect">
            <a:avLst/>
          </a:prstGeom>
        </p:spPr>
      </p:pic>
      <p:pic>
        <p:nvPicPr>
          <p:cNvPr id="10" name="Picture 9" descr="A map of the state of nebraska&#10;&#10;Description automatically generated">
            <a:extLst>
              <a:ext uri="{FF2B5EF4-FFF2-40B4-BE49-F238E27FC236}">
                <a16:creationId xmlns:a16="http://schemas.microsoft.com/office/drawing/2014/main" id="{C7E4363C-96AD-1DFC-B989-F5D862616D3F}"/>
              </a:ext>
            </a:extLst>
          </p:cNvPr>
          <p:cNvPicPr>
            <a:picLocks noChangeAspect="1"/>
          </p:cNvPicPr>
          <p:nvPr/>
        </p:nvPicPr>
        <p:blipFill>
          <a:blip r:embed="rId5"/>
          <a:stretch>
            <a:fillRect/>
          </a:stretch>
        </p:blipFill>
        <p:spPr>
          <a:xfrm>
            <a:off x="1630326" y="1107996"/>
            <a:ext cx="12659833" cy="8030445"/>
          </a:xfrm>
          <a:prstGeom prst="rect">
            <a:avLst/>
          </a:prstGeom>
        </p:spPr>
      </p:pic>
    </p:spTree>
    <p:extLst>
      <p:ext uri="{BB962C8B-B14F-4D97-AF65-F5344CB8AC3E}">
        <p14:creationId xmlns:p14="http://schemas.microsoft.com/office/powerpoint/2010/main" val="40945503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06DED-3EF9-2E9B-8EF5-29CA90F7B0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354804-BDF8-6D86-0F1C-03AE3B78CC0F}"/>
              </a:ext>
            </a:extLst>
          </p:cNvPr>
          <p:cNvSpPr>
            <a:spLocks noGrp="1"/>
          </p:cNvSpPr>
          <p:nvPr>
            <p:ph type="title"/>
          </p:nvPr>
        </p:nvSpPr>
        <p:spPr/>
        <p:txBody>
          <a:bodyPr/>
          <a:lstStyle/>
          <a:p>
            <a:r>
              <a:rPr lang="en-US"/>
              <a:t>Nebraska Rural Poll: Interactive Report Tool</a:t>
            </a:r>
          </a:p>
        </p:txBody>
      </p:sp>
      <p:sp>
        <p:nvSpPr>
          <p:cNvPr id="9" name="TextBox 8">
            <a:extLst>
              <a:ext uri="{FF2B5EF4-FFF2-40B4-BE49-F238E27FC236}">
                <a16:creationId xmlns:a16="http://schemas.microsoft.com/office/drawing/2014/main" id="{0FF06591-8D86-E877-323D-A5CCD9D2C412}"/>
              </a:ext>
            </a:extLst>
          </p:cNvPr>
          <p:cNvSpPr txBox="1"/>
          <p:nvPr/>
        </p:nvSpPr>
        <p:spPr>
          <a:xfrm>
            <a:off x="1755648" y="7746464"/>
            <a:ext cx="13813536" cy="984885"/>
          </a:xfrm>
          <a:prstGeom prst="rect">
            <a:avLst/>
          </a:prstGeom>
          <a:noFill/>
        </p:spPr>
        <p:txBody>
          <a:bodyPr wrap="square" rtlCol="0">
            <a:spAutoFit/>
          </a:bodyPr>
          <a:lstStyle/>
          <a:p>
            <a:pPr lvl="1"/>
            <a:r>
              <a:rPr lang="en-US" sz="4000">
                <a:hlinkClick r:id="rId3"/>
              </a:rPr>
              <a:t>https://go.unl.edu/ruralpolltoolatn</a:t>
            </a:r>
            <a:endParaRPr lang="en-US" sz="4000"/>
          </a:p>
          <a:p>
            <a:endParaRPr lang="en-US"/>
          </a:p>
        </p:txBody>
      </p:sp>
      <p:pic>
        <p:nvPicPr>
          <p:cNvPr id="10" name="Picture 9" descr="A qr code with a letter n&#10;&#10;AI-generated content may be incorrect.">
            <a:extLst>
              <a:ext uri="{FF2B5EF4-FFF2-40B4-BE49-F238E27FC236}">
                <a16:creationId xmlns:a16="http://schemas.microsoft.com/office/drawing/2014/main" id="{B6A2755A-EE6E-EF1F-E5CE-A1A1EAAC0D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55609" y="6553200"/>
            <a:ext cx="1828794" cy="1828794"/>
          </a:xfrm>
          <a:prstGeom prst="rect">
            <a:avLst/>
          </a:prstGeom>
        </p:spPr>
      </p:pic>
      <p:pic>
        <p:nvPicPr>
          <p:cNvPr id="4" name="Picture 3">
            <a:extLst>
              <a:ext uri="{FF2B5EF4-FFF2-40B4-BE49-F238E27FC236}">
                <a16:creationId xmlns:a16="http://schemas.microsoft.com/office/drawing/2014/main" id="{463F186A-9C6F-7EC9-CEEB-8DB1DCCF4EF6}"/>
              </a:ext>
            </a:extLst>
          </p:cNvPr>
          <p:cNvPicPr>
            <a:picLocks noChangeAspect="1"/>
          </p:cNvPicPr>
          <p:nvPr/>
        </p:nvPicPr>
        <p:blipFill>
          <a:blip r:embed="rId5"/>
          <a:stretch>
            <a:fillRect/>
          </a:stretch>
        </p:blipFill>
        <p:spPr>
          <a:xfrm>
            <a:off x="2275310" y="1306093"/>
            <a:ext cx="11160638" cy="6161504"/>
          </a:xfrm>
          <a:prstGeom prst="rect">
            <a:avLst/>
          </a:prstGeom>
        </p:spPr>
      </p:pic>
    </p:spTree>
    <p:extLst>
      <p:ext uri="{BB962C8B-B14F-4D97-AF65-F5344CB8AC3E}">
        <p14:creationId xmlns:p14="http://schemas.microsoft.com/office/powerpoint/2010/main" val="36896478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descr="Graphical user interface, website&#10;&#10;Description automatically generated">
            <a:extLst>
              <a:ext uri="{FF2B5EF4-FFF2-40B4-BE49-F238E27FC236}">
                <a16:creationId xmlns:a16="http://schemas.microsoft.com/office/drawing/2014/main" id="{46AB0797-ED82-3063-143D-EFC3A4BE67D8}"/>
              </a:ext>
            </a:extLst>
          </p:cNvPr>
          <p:cNvPicPr>
            <a:picLocks noChangeAspect="1"/>
          </p:cNvPicPr>
          <p:nvPr/>
        </p:nvPicPr>
        <p:blipFill rotWithShape="1">
          <a:blip r:embed="rId3"/>
          <a:srcRect t="33" b="6760"/>
          <a:stretch/>
        </p:blipFill>
        <p:spPr>
          <a:xfrm>
            <a:off x="754269" y="1129850"/>
            <a:ext cx="14739732" cy="7246989"/>
          </a:xfrm>
          <a:prstGeom prst="rect">
            <a:avLst/>
          </a:prstGeom>
        </p:spPr>
      </p:pic>
      <p:pic>
        <p:nvPicPr>
          <p:cNvPr id="3" name="Picture 2" descr="A qr code with a letter n&#10;&#10;AI-generated content may be incorrect.">
            <a:extLst>
              <a:ext uri="{FF2B5EF4-FFF2-40B4-BE49-F238E27FC236}">
                <a16:creationId xmlns:a16="http://schemas.microsoft.com/office/drawing/2014/main" id="{B10595EB-04EF-50C8-F185-0D5D1CD8B5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276112" y="4572000"/>
            <a:ext cx="2568102" cy="2568102"/>
          </a:xfrm>
          <a:prstGeom prst="rect">
            <a:avLst/>
          </a:prstGeom>
        </p:spPr>
      </p:pic>
    </p:spTree>
    <p:extLst>
      <p:ext uri="{BB962C8B-B14F-4D97-AF65-F5344CB8AC3E}">
        <p14:creationId xmlns:p14="http://schemas.microsoft.com/office/powerpoint/2010/main" val="23295408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8AE28-5AD9-DB4E-D5C2-352AD5EF41E9}"/>
              </a:ext>
            </a:extLst>
          </p:cNvPr>
          <p:cNvSpPr>
            <a:spLocks noGrp="1"/>
          </p:cNvSpPr>
          <p:nvPr>
            <p:ph type="title"/>
          </p:nvPr>
        </p:nvSpPr>
        <p:spPr>
          <a:xfrm>
            <a:off x="157427" y="463192"/>
            <a:ext cx="7269119" cy="1767417"/>
          </a:xfrm>
        </p:spPr>
        <p:txBody>
          <a:bodyP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8000" b="1">
                <a:solidFill>
                  <a:srgbClr val="C00000"/>
                </a:solidFill>
                <a:effectLst>
                  <a:outerShdw blurRad="38100" dist="38100" dir="2700000" algn="tl">
                    <a:srgbClr val="000000">
                      <a:alpha val="43137"/>
                    </a:srgbClr>
                  </a:outerShdw>
                </a:effectLst>
                <a:latin typeface="Tw Cen MT" panose="020B0602020104020603" pitchFamily="34" charset="0"/>
              </a:rPr>
              <a:t>Finding Reports</a:t>
            </a:r>
          </a:p>
        </p:txBody>
      </p:sp>
      <p:sp>
        <p:nvSpPr>
          <p:cNvPr id="5" name="Text Placeholder 4">
            <a:extLst>
              <a:ext uri="{FF2B5EF4-FFF2-40B4-BE49-F238E27FC236}">
                <a16:creationId xmlns:a16="http://schemas.microsoft.com/office/drawing/2014/main" id="{EBCC6A4D-F72E-2058-C7AC-3140DF9F83BD}"/>
              </a:ext>
            </a:extLst>
          </p:cNvPr>
          <p:cNvSpPr>
            <a:spLocks noGrp="1"/>
          </p:cNvSpPr>
          <p:nvPr>
            <p:ph type="body" sz="quarter" idx="3"/>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US"/>
          </a:p>
        </p:txBody>
      </p:sp>
      <p:pic>
        <p:nvPicPr>
          <p:cNvPr id="10" name="Picture 9">
            <a:extLst>
              <a:ext uri="{FF2B5EF4-FFF2-40B4-BE49-F238E27FC236}">
                <a16:creationId xmlns:a16="http://schemas.microsoft.com/office/drawing/2014/main" id="{71A547A6-8AA1-DDDD-7EFD-AC4BD9F07CDC}"/>
              </a:ext>
            </a:extLst>
          </p:cNvPr>
          <p:cNvPicPr>
            <a:picLocks noChangeAspect="1"/>
          </p:cNvPicPr>
          <p:nvPr/>
        </p:nvPicPr>
        <p:blipFill>
          <a:blip r:embed="rId2"/>
          <a:stretch>
            <a:fillRect/>
          </a:stretch>
        </p:blipFill>
        <p:spPr>
          <a:xfrm>
            <a:off x="7659380" y="307813"/>
            <a:ext cx="8051357" cy="7186411"/>
          </a:xfrm>
          <a:prstGeom prst="rect">
            <a:avLst/>
          </a:prstGeom>
          <a:ln>
            <a:noFill/>
          </a:ln>
          <a:effectLst>
            <a:outerShdw blurRad="292100" dist="139700" dir="2700000" algn="tl" rotWithShape="0">
              <a:srgbClr val="333333">
                <a:alpha val="65000"/>
              </a:srgbClr>
            </a:outerShdw>
          </a:effectLst>
        </p:spPr>
      </p:pic>
      <p:sp>
        <p:nvSpPr>
          <p:cNvPr id="17" name="Arrow: Up 16">
            <a:extLst>
              <a:ext uri="{FF2B5EF4-FFF2-40B4-BE49-F238E27FC236}">
                <a16:creationId xmlns:a16="http://schemas.microsoft.com/office/drawing/2014/main" id="{535C030A-2196-A3F8-259A-28215638B77C}"/>
              </a:ext>
            </a:extLst>
          </p:cNvPr>
          <p:cNvSpPr/>
          <p:nvPr/>
        </p:nvSpPr>
        <p:spPr>
          <a:xfrm>
            <a:off x="888875" y="5565866"/>
            <a:ext cx="803528" cy="1202028"/>
          </a:xfrm>
          <a:prstGeom prst="upArrow">
            <a:avLst/>
          </a:prstGeom>
          <a:solidFill>
            <a:srgbClr val="C00000"/>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en-US" sz="3200"/>
          </a:p>
        </p:txBody>
      </p:sp>
      <p:sp>
        <p:nvSpPr>
          <p:cNvPr id="20" name="Arrow: Up 19">
            <a:extLst>
              <a:ext uri="{FF2B5EF4-FFF2-40B4-BE49-F238E27FC236}">
                <a16:creationId xmlns:a16="http://schemas.microsoft.com/office/drawing/2014/main" id="{ED04B780-2CC3-4D71-7990-3508074BEB60}"/>
              </a:ext>
            </a:extLst>
          </p:cNvPr>
          <p:cNvSpPr/>
          <p:nvPr/>
        </p:nvSpPr>
        <p:spPr>
          <a:xfrm>
            <a:off x="3423898" y="5565866"/>
            <a:ext cx="803528" cy="1202028"/>
          </a:xfrm>
          <a:prstGeom prst="upArrow">
            <a:avLst/>
          </a:prstGeom>
          <a:solidFill>
            <a:srgbClr val="C00000"/>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en-US" sz="3200"/>
          </a:p>
        </p:txBody>
      </p:sp>
      <p:sp>
        <p:nvSpPr>
          <p:cNvPr id="22" name="Arrow: Up 21">
            <a:extLst>
              <a:ext uri="{FF2B5EF4-FFF2-40B4-BE49-F238E27FC236}">
                <a16:creationId xmlns:a16="http://schemas.microsoft.com/office/drawing/2014/main" id="{5B2167A1-7AC5-65C0-9AD0-2822C03CAA83}"/>
              </a:ext>
            </a:extLst>
          </p:cNvPr>
          <p:cNvSpPr/>
          <p:nvPr/>
        </p:nvSpPr>
        <p:spPr>
          <a:xfrm>
            <a:off x="6101397" y="5565866"/>
            <a:ext cx="803528" cy="1202028"/>
          </a:xfrm>
          <a:prstGeom prst="upArrow">
            <a:avLst/>
          </a:prstGeom>
          <a:solidFill>
            <a:srgbClr val="C00000"/>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en-US" sz="3200"/>
          </a:p>
        </p:txBody>
      </p:sp>
      <p:pic>
        <p:nvPicPr>
          <p:cNvPr id="4" name="Picture 3" descr="A close-up of a calendar&#10;&#10;AI-generated content may be incorrect.">
            <a:extLst>
              <a:ext uri="{FF2B5EF4-FFF2-40B4-BE49-F238E27FC236}">
                <a16:creationId xmlns:a16="http://schemas.microsoft.com/office/drawing/2014/main" id="{DC772B20-6C8D-F285-7BFB-D9D0684666C5}"/>
              </a:ext>
            </a:extLst>
          </p:cNvPr>
          <p:cNvPicPr>
            <a:picLocks noChangeAspect="1"/>
          </p:cNvPicPr>
          <p:nvPr/>
        </p:nvPicPr>
        <p:blipFill>
          <a:blip r:embed="rId3"/>
          <a:stretch>
            <a:fillRect/>
          </a:stretch>
        </p:blipFill>
        <p:spPr>
          <a:xfrm>
            <a:off x="-15406" y="2114546"/>
            <a:ext cx="7682136" cy="3197684"/>
          </a:xfrm>
          <a:prstGeom prst="rect">
            <a:avLst/>
          </a:prstGeom>
        </p:spPr>
      </p:pic>
    </p:spTree>
    <p:extLst>
      <p:ext uri="{BB962C8B-B14F-4D97-AF65-F5344CB8AC3E}">
        <p14:creationId xmlns:p14="http://schemas.microsoft.com/office/powerpoint/2010/main" val="26221559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B3D33-4120-7B15-D1E9-73B1923D4F1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1A671B5-6950-AF3E-77BF-DF1CDDF4D3B6}"/>
              </a:ext>
            </a:extLst>
          </p:cNvPr>
          <p:cNvSpPr/>
          <p:nvPr/>
        </p:nvSpPr>
        <p:spPr>
          <a:xfrm>
            <a:off x="0" y="-104238"/>
            <a:ext cx="16256000" cy="121920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en-US" sz="3200"/>
          </a:p>
        </p:txBody>
      </p:sp>
      <p:pic>
        <p:nvPicPr>
          <p:cNvPr id="7" name="Picture 6">
            <a:extLst>
              <a:ext uri="{FF2B5EF4-FFF2-40B4-BE49-F238E27FC236}">
                <a16:creationId xmlns:a16="http://schemas.microsoft.com/office/drawing/2014/main" id="{DDAE7754-8C5A-885D-B37B-BCD8DA76F4F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3249" y="-104238"/>
            <a:ext cx="6862751" cy="1220044"/>
          </a:xfrm>
          <a:prstGeom prst="parallelogram">
            <a:avLst/>
          </a:prstGeom>
        </p:spPr>
      </p:pic>
      <p:sp>
        <p:nvSpPr>
          <p:cNvPr id="8" name="TextBox 7">
            <a:extLst>
              <a:ext uri="{FF2B5EF4-FFF2-40B4-BE49-F238E27FC236}">
                <a16:creationId xmlns:a16="http://schemas.microsoft.com/office/drawing/2014/main" id="{26CE56C6-2301-0E47-B00F-FAD8273692CC}"/>
              </a:ext>
              <a:ext uri="{C183D7F6-B498-43B3-948B-1728B52AA6E4}">
                <adec:decorative xmlns:adec="http://schemas.microsoft.com/office/drawing/2017/decorative" val="1"/>
              </a:ext>
            </a:extLst>
          </p:cNvPr>
          <p:cNvSpPr txBox="1"/>
          <p:nvPr/>
        </p:nvSpPr>
        <p:spPr>
          <a:xfrm>
            <a:off x="353409" y="255236"/>
            <a:ext cx="10367585" cy="707886"/>
          </a:xfrm>
          <a:prstGeom prst="rect">
            <a:avLst/>
          </a:prstGeom>
          <a:noFill/>
        </p:spPr>
        <p:txBody>
          <a:bodyPr wrap="square"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4000" dirty="0">
                <a:solidFill>
                  <a:schemeClr val="bg1"/>
                </a:solidFill>
                <a:latin typeface="Liberator Medium" panose="02000000000000000000" pitchFamily="2" charset="0"/>
              </a:rPr>
              <a:t>Trust in Biosecurity Information Sources </a:t>
            </a:r>
          </a:p>
        </p:txBody>
      </p:sp>
      <p:pic>
        <p:nvPicPr>
          <p:cNvPr id="11" name="Picture 10" descr="A red and black logo&#10;&#10;Description automatically generated">
            <a:extLst>
              <a:ext uri="{FF2B5EF4-FFF2-40B4-BE49-F238E27FC236}">
                <a16:creationId xmlns:a16="http://schemas.microsoft.com/office/drawing/2014/main" id="{919FEA1A-295C-EFC0-AF7F-6EB3B94CF11C}"/>
              </a:ext>
            </a:extLst>
          </p:cNvPr>
          <p:cNvPicPr>
            <a:picLocks noChangeAspect="1"/>
          </p:cNvPicPr>
          <p:nvPr/>
        </p:nvPicPr>
        <p:blipFill>
          <a:blip r:embed="rId4"/>
          <a:stretch>
            <a:fillRect/>
          </a:stretch>
        </p:blipFill>
        <p:spPr>
          <a:xfrm>
            <a:off x="14505777" y="8230055"/>
            <a:ext cx="1221028" cy="493108"/>
          </a:xfrm>
          <a:prstGeom prst="rect">
            <a:avLst/>
          </a:prstGeom>
        </p:spPr>
      </p:pic>
      <p:graphicFrame>
        <p:nvGraphicFramePr>
          <p:cNvPr id="3" name="Chart 2">
            <a:extLst>
              <a:ext uri="{FF2B5EF4-FFF2-40B4-BE49-F238E27FC236}">
                <a16:creationId xmlns:a16="http://schemas.microsoft.com/office/drawing/2014/main" id="{4124D28E-EF79-659A-C6A8-A302099B2B30}"/>
              </a:ext>
            </a:extLst>
          </p:cNvPr>
          <p:cNvGraphicFramePr/>
          <p:nvPr>
            <p:extLst>
              <p:ext uri="{D42A27DB-BD31-4B8C-83A1-F6EECF244321}">
                <p14:modId xmlns:p14="http://schemas.microsoft.com/office/powerpoint/2010/main" val="2394403939"/>
              </p:ext>
            </p:extLst>
          </p:nvPr>
        </p:nvGraphicFramePr>
        <p:xfrm>
          <a:off x="1052286" y="1941682"/>
          <a:ext cx="13453491" cy="6947082"/>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Box 4">
            <a:extLst>
              <a:ext uri="{FF2B5EF4-FFF2-40B4-BE49-F238E27FC236}">
                <a16:creationId xmlns:a16="http://schemas.microsoft.com/office/drawing/2014/main" id="{F79E3CE8-25EA-7D47-F224-D5264B46A734}"/>
              </a:ext>
            </a:extLst>
          </p:cNvPr>
          <p:cNvSpPr txBox="1"/>
          <p:nvPr/>
        </p:nvSpPr>
        <p:spPr>
          <a:xfrm>
            <a:off x="143435" y="1219200"/>
            <a:ext cx="15583370" cy="954107"/>
          </a:xfrm>
          <a:prstGeom prst="rect">
            <a:avLst/>
          </a:prstGeom>
          <a:noFill/>
        </p:spPr>
        <p:txBody>
          <a:bodyPr wrap="square" rtlCol="0">
            <a:spAutoFit/>
          </a:bodyPr>
          <a:lstStyle/>
          <a:p>
            <a:r>
              <a:rPr lang="en-US" sz="2800" b="1" i="1" dirty="0"/>
              <a:t>“How much do you trust the following as sources of information about threats to the food supply or biosecurity?” (5-point scale)</a:t>
            </a:r>
          </a:p>
        </p:txBody>
      </p:sp>
    </p:spTree>
    <p:extLst>
      <p:ext uri="{BB962C8B-B14F-4D97-AF65-F5344CB8AC3E}">
        <p14:creationId xmlns:p14="http://schemas.microsoft.com/office/powerpoint/2010/main" val="29732086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A9D81-5F56-DBD0-BA13-9172181BBE0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4A6D40A-840C-FD42-7233-132F60245A49}"/>
              </a:ext>
            </a:extLst>
          </p:cNvPr>
          <p:cNvSpPr/>
          <p:nvPr/>
        </p:nvSpPr>
        <p:spPr>
          <a:xfrm>
            <a:off x="0" y="-1"/>
            <a:ext cx="16256000" cy="121920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en-US" sz="3200"/>
          </a:p>
        </p:txBody>
      </p:sp>
      <p:pic>
        <p:nvPicPr>
          <p:cNvPr id="7" name="Picture 6">
            <a:extLst>
              <a:ext uri="{FF2B5EF4-FFF2-40B4-BE49-F238E27FC236}">
                <a16:creationId xmlns:a16="http://schemas.microsoft.com/office/drawing/2014/main" id="{A7989853-805E-97AE-3712-67446512E6E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074402" y="-843"/>
            <a:ext cx="6862751" cy="1220044"/>
          </a:xfrm>
          <a:prstGeom prst="parallelogram">
            <a:avLst/>
          </a:prstGeom>
        </p:spPr>
      </p:pic>
      <p:sp>
        <p:nvSpPr>
          <p:cNvPr id="8" name="TextBox 7">
            <a:extLst>
              <a:ext uri="{FF2B5EF4-FFF2-40B4-BE49-F238E27FC236}">
                <a16:creationId xmlns:a16="http://schemas.microsoft.com/office/drawing/2014/main" id="{A010001B-75D4-EDCD-2FEB-04C1DA2783A4}"/>
              </a:ext>
              <a:ext uri="{C183D7F6-B498-43B3-948B-1728B52AA6E4}">
                <adec:decorative xmlns:adec="http://schemas.microsoft.com/office/drawing/2017/decorative" val="1"/>
              </a:ext>
            </a:extLst>
          </p:cNvPr>
          <p:cNvSpPr txBox="1"/>
          <p:nvPr/>
        </p:nvSpPr>
        <p:spPr>
          <a:xfrm>
            <a:off x="353409" y="1"/>
            <a:ext cx="10367585" cy="1015663"/>
          </a:xfrm>
          <a:prstGeom prst="rect">
            <a:avLst/>
          </a:prstGeom>
          <a:noFill/>
        </p:spPr>
        <p:txBody>
          <a:bodyPr wrap="square"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6000">
                <a:solidFill>
                  <a:schemeClr val="bg1"/>
                </a:solidFill>
                <a:latin typeface="Liberator Medium" panose="02000000000000000000" pitchFamily="2" charset="0"/>
              </a:rPr>
              <a:t>Opportunities for Collaboration</a:t>
            </a:r>
          </a:p>
        </p:txBody>
      </p:sp>
      <p:pic>
        <p:nvPicPr>
          <p:cNvPr id="11" name="Picture 10" descr="A red and black logo&#10;&#10;Description automatically generated">
            <a:extLst>
              <a:ext uri="{FF2B5EF4-FFF2-40B4-BE49-F238E27FC236}">
                <a16:creationId xmlns:a16="http://schemas.microsoft.com/office/drawing/2014/main" id="{93464FE2-12C9-750F-05FC-E1200ABF8487}"/>
              </a:ext>
            </a:extLst>
          </p:cNvPr>
          <p:cNvPicPr>
            <a:picLocks noChangeAspect="1"/>
          </p:cNvPicPr>
          <p:nvPr/>
        </p:nvPicPr>
        <p:blipFill>
          <a:blip r:embed="rId4"/>
          <a:stretch>
            <a:fillRect/>
          </a:stretch>
        </p:blipFill>
        <p:spPr>
          <a:xfrm>
            <a:off x="14505777" y="8230055"/>
            <a:ext cx="1221028" cy="493108"/>
          </a:xfrm>
          <a:prstGeom prst="rect">
            <a:avLst/>
          </a:prstGeom>
        </p:spPr>
      </p:pic>
      <p:sp>
        <p:nvSpPr>
          <p:cNvPr id="2" name="TextBox 1">
            <a:extLst>
              <a:ext uri="{FF2B5EF4-FFF2-40B4-BE49-F238E27FC236}">
                <a16:creationId xmlns:a16="http://schemas.microsoft.com/office/drawing/2014/main" id="{C7CB5754-EB3B-56FD-7BEA-BEBCF77738AF}"/>
              </a:ext>
            </a:extLst>
          </p:cNvPr>
          <p:cNvSpPr txBox="1"/>
          <p:nvPr/>
        </p:nvSpPr>
        <p:spPr>
          <a:xfrm>
            <a:off x="115415" y="1219200"/>
            <a:ext cx="15139132" cy="7417415"/>
          </a:xfrm>
          <a:prstGeom prst="rect">
            <a:avLst/>
          </a:prstGeom>
          <a:noFill/>
        </p:spPr>
        <p:txBody>
          <a:bodyPr wrap="square" lIns="91440" tIns="45720" rIns="91440" bIns="45720" rtlCol="0" anchor="t">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571500" indent="-571500">
              <a:buFont typeface="Arial" panose="020B0604020202020204" pitchFamily="34" charset="0"/>
              <a:buChar char="•"/>
            </a:pPr>
            <a:r>
              <a:rPr lang="en-US" sz="4000">
                <a:latin typeface="Tw Cen MT"/>
              </a:rPr>
              <a:t>Purchasing questions on the Rural Poll</a:t>
            </a:r>
          </a:p>
          <a:p>
            <a:pPr marL="1180465" lvl="1" indent="-571500">
              <a:buFont typeface="Arial" panose="020B0604020202020204" pitchFamily="34" charset="0"/>
              <a:buChar char="•"/>
            </a:pPr>
            <a:r>
              <a:rPr lang="en-US" sz="3600">
                <a:latin typeface="Tw Cen MT"/>
              </a:rPr>
              <a:t>Use in needs assessment and/or evaluation or programming</a:t>
            </a:r>
          </a:p>
          <a:p>
            <a:pPr marL="1180465" lvl="1" indent="-571500">
              <a:buFont typeface="Arial" panose="020B0604020202020204" pitchFamily="34" charset="0"/>
              <a:buChar char="•"/>
            </a:pPr>
            <a:r>
              <a:rPr lang="en-US" sz="3600">
                <a:latin typeface="Tw Cen MT"/>
              </a:rPr>
              <a:t>Cost</a:t>
            </a:r>
          </a:p>
          <a:p>
            <a:pPr marL="1790065" lvl="2" indent="-571500">
              <a:buFont typeface="Arial" panose="020B0604020202020204" pitchFamily="34" charset="0"/>
              <a:buChar char="•"/>
            </a:pPr>
            <a:r>
              <a:rPr lang="en-US" sz="2800">
                <a:latin typeface="Tw Cen MT"/>
              </a:rPr>
              <a:t>One Survey page (8.5” x 7”) of questions $6,500 </a:t>
            </a:r>
          </a:p>
          <a:p>
            <a:pPr marL="1790065" lvl="2" indent="-571500">
              <a:buFont typeface="Arial" panose="020B0604020202020204" pitchFamily="34" charset="0"/>
              <a:buChar char="•"/>
            </a:pPr>
            <a:r>
              <a:rPr lang="en-US" sz="2800">
                <a:latin typeface="Tw Cen MT"/>
              </a:rPr>
              <a:t>One half-page $4,000; Less than a half-page can be negotiated </a:t>
            </a:r>
          </a:p>
          <a:p>
            <a:pPr marL="1790065" lvl="2" indent="-571500">
              <a:buFont typeface="Arial" panose="020B0604020202020204" pitchFamily="34" charset="0"/>
              <a:buChar char="•"/>
            </a:pPr>
            <a:r>
              <a:rPr lang="en-US" sz="2800">
                <a:latin typeface="Tw Cen MT"/>
              </a:rPr>
              <a:t>IRB approved; opportunity to make your data public</a:t>
            </a:r>
          </a:p>
          <a:p>
            <a:pPr marL="571500" indent="-571500">
              <a:buFont typeface="Arial" panose="020B0604020202020204" pitchFamily="34" charset="0"/>
              <a:buChar char="•"/>
            </a:pPr>
            <a:r>
              <a:rPr lang="en-US" sz="4000">
                <a:latin typeface="Tw Cen MT"/>
              </a:rPr>
              <a:t>Contracting with the Rural Poll to conduct survey research</a:t>
            </a:r>
          </a:p>
          <a:p>
            <a:pPr marL="1180465" lvl="1" indent="-571500">
              <a:buFont typeface="Arial" panose="020B0604020202020204" pitchFamily="34" charset="0"/>
              <a:buChar char="•"/>
            </a:pPr>
            <a:r>
              <a:rPr lang="en-US" sz="3200">
                <a:latin typeface="Tw Cen MT"/>
              </a:rPr>
              <a:t>Freedom to choose the sampling frame</a:t>
            </a:r>
          </a:p>
          <a:p>
            <a:pPr marL="1180465" lvl="1" indent="-571500">
              <a:buFont typeface="Arial" panose="020B0604020202020204" pitchFamily="34" charset="0"/>
              <a:buChar char="•"/>
            </a:pPr>
            <a:r>
              <a:rPr lang="en-US" sz="3200">
                <a:latin typeface="Tw Cen MT"/>
              </a:rPr>
              <a:t>Contact Becky Vogt – Survey Manager – </a:t>
            </a:r>
            <a:r>
              <a:rPr lang="en-US" sz="3200">
                <a:latin typeface="Tw Cen MT"/>
                <a:hlinkClick r:id="rId5"/>
              </a:rPr>
              <a:t>rvogt2@unl.edu</a:t>
            </a:r>
            <a:endParaRPr lang="en-US" sz="3200">
              <a:latin typeface="Tw Cen MT"/>
            </a:endParaRPr>
          </a:p>
          <a:p>
            <a:pPr marL="571500" indent="-571500">
              <a:buFont typeface="Arial" panose="020B0604020202020204" pitchFamily="34" charset="0"/>
              <a:buChar char="•"/>
            </a:pPr>
            <a:r>
              <a:rPr lang="en-US" sz="4000">
                <a:latin typeface="Tw Cen MT"/>
              </a:rPr>
              <a:t>Using Rural Poll data for research</a:t>
            </a:r>
          </a:p>
          <a:p>
            <a:pPr marL="1180465" lvl="1" indent="-571500">
              <a:buFont typeface="Arial" panose="020B0604020202020204" pitchFamily="34" charset="0"/>
              <a:buChar char="•"/>
            </a:pPr>
            <a:r>
              <a:rPr lang="en-US" sz="3200">
                <a:latin typeface="Tw Cen MT"/>
              </a:rPr>
              <a:t>Access data to conduct your own research</a:t>
            </a:r>
          </a:p>
          <a:p>
            <a:pPr marL="1180465" lvl="1" indent="-571500">
              <a:buFont typeface="Arial" panose="020B0604020202020204" pitchFamily="34" charset="0"/>
              <a:buChar char="•"/>
            </a:pPr>
            <a:r>
              <a:rPr lang="en-US" sz="3200">
                <a:latin typeface="Tw Cen MT"/>
              </a:rPr>
              <a:t>30 years of data available for research</a:t>
            </a:r>
          </a:p>
          <a:p>
            <a:pPr marL="571500" indent="-571500">
              <a:buFont typeface="Arial" panose="020B0604020202020204" pitchFamily="34" charset="0"/>
              <a:buChar char="•"/>
            </a:pPr>
            <a:r>
              <a:rPr lang="en-US" sz="4000">
                <a:latin typeface="Tw Cen MT"/>
              </a:rPr>
              <a:t>Serve as a panelists during Rural Poll webinars</a:t>
            </a:r>
            <a:endParaRPr lang="en-US" sz="3600">
              <a:latin typeface="Tw Cen MT"/>
            </a:endParaRPr>
          </a:p>
          <a:p>
            <a:endParaRPr lang="en-US" sz="3200">
              <a:latin typeface="Work Sans" pitchFamily="2" charset="77"/>
            </a:endParaRPr>
          </a:p>
        </p:txBody>
      </p:sp>
    </p:spTree>
    <p:extLst>
      <p:ext uri="{BB962C8B-B14F-4D97-AF65-F5344CB8AC3E}">
        <p14:creationId xmlns:p14="http://schemas.microsoft.com/office/powerpoint/2010/main" val="716686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54B09-735F-1834-3E12-CEF526F43B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54CF3A-4105-F613-67EB-E7A2EB56CF9D}"/>
              </a:ext>
            </a:extLst>
          </p:cNvPr>
          <p:cNvSpPr>
            <a:spLocks noGrp="1"/>
          </p:cNvSpPr>
          <p:nvPr>
            <p:ph type="title"/>
          </p:nvPr>
        </p:nvSpPr>
        <p:spPr>
          <a:xfrm>
            <a:off x="2260600" y="2791461"/>
            <a:ext cx="13487400" cy="485139"/>
          </a:xfrm>
        </p:spPr>
        <p:txBody>
          <a:bodyPr/>
          <a:lstStyle/>
          <a:p>
            <a:pPr algn="ctr"/>
            <a:r>
              <a:rPr lang="en-US" sz="10000" b="1" dirty="0"/>
              <a:t>Extension Disaster Education Network Update</a:t>
            </a:r>
            <a:endParaRPr lang="en-US" sz="7200" b="1" dirty="0"/>
          </a:p>
        </p:txBody>
      </p:sp>
    </p:spTree>
    <p:extLst>
      <p:ext uri="{BB962C8B-B14F-4D97-AF65-F5344CB8AC3E}">
        <p14:creationId xmlns:p14="http://schemas.microsoft.com/office/powerpoint/2010/main" val="4386860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EC1EB7CD-D84C-8791-8FC2-A5A5C0412200}"/>
              </a:ext>
            </a:extLst>
          </p:cNvPr>
          <p:cNvPicPr>
            <a:picLocks noChangeAspect="1"/>
          </p:cNvPicPr>
          <p:nvPr/>
        </p:nvPicPr>
        <p:blipFill rotWithShape="1">
          <a:blip r:embed="rId3"/>
          <a:srcRect t="31335"/>
          <a:stretch/>
        </p:blipFill>
        <p:spPr>
          <a:xfrm>
            <a:off x="100481" y="3825995"/>
            <a:ext cx="7811767" cy="4121887"/>
          </a:xfrm>
          <a:prstGeom prst="rect">
            <a:avLst/>
          </a:prstGeom>
          <a:ln>
            <a:noFill/>
          </a:ln>
          <a:effectLst>
            <a:outerShdw blurRad="292100" dist="139700" dir="2700000" algn="tl" rotWithShape="0">
              <a:srgbClr val="333333">
                <a:alpha val="65000"/>
              </a:srgbClr>
            </a:outerShdw>
          </a:effectLst>
        </p:spPr>
      </p:pic>
      <p:pic>
        <p:nvPicPr>
          <p:cNvPr id="21" name="Picture 20">
            <a:extLst>
              <a:ext uri="{FF2B5EF4-FFF2-40B4-BE49-F238E27FC236}">
                <a16:creationId xmlns:a16="http://schemas.microsoft.com/office/drawing/2014/main" id="{F66A70AE-D1E1-CFA6-E2BB-CDBC2EB89114}"/>
              </a:ext>
            </a:extLst>
          </p:cNvPr>
          <p:cNvPicPr>
            <a:picLocks noChangeAspect="1"/>
          </p:cNvPicPr>
          <p:nvPr/>
        </p:nvPicPr>
        <p:blipFill>
          <a:blip r:embed="rId4"/>
          <a:stretch>
            <a:fillRect/>
          </a:stretch>
        </p:blipFill>
        <p:spPr>
          <a:xfrm>
            <a:off x="8343754" y="4532451"/>
            <a:ext cx="7811767" cy="2708973"/>
          </a:xfrm>
          <a:prstGeom prst="rect">
            <a:avLst/>
          </a:prstGeom>
          <a:ln>
            <a:noFill/>
          </a:ln>
          <a:effectLst>
            <a:outerShdw blurRad="292100" dist="139700" dir="2700000" algn="tl" rotWithShape="0">
              <a:srgbClr val="333333">
                <a:alpha val="65000"/>
              </a:srgbClr>
            </a:outerShdw>
          </a:effectLst>
        </p:spPr>
      </p:pic>
      <p:pic>
        <p:nvPicPr>
          <p:cNvPr id="22" name="Picture 21">
            <a:extLst>
              <a:ext uri="{FF2B5EF4-FFF2-40B4-BE49-F238E27FC236}">
                <a16:creationId xmlns:a16="http://schemas.microsoft.com/office/drawing/2014/main" id="{FC5F22E9-A079-D0E4-F8D6-40729BFB68FD}"/>
              </a:ext>
            </a:extLst>
          </p:cNvPr>
          <p:cNvPicPr>
            <a:picLocks noChangeAspect="1"/>
          </p:cNvPicPr>
          <p:nvPr/>
        </p:nvPicPr>
        <p:blipFill rotWithShape="1">
          <a:blip r:embed="rId3"/>
          <a:srcRect b="70675"/>
          <a:stretch/>
        </p:blipFill>
        <p:spPr>
          <a:xfrm>
            <a:off x="0" y="51705"/>
            <a:ext cx="16256000" cy="3663184"/>
          </a:xfrm>
          <a:prstGeom prst="rect">
            <a:avLst/>
          </a:prstGeom>
          <a:ln>
            <a:noFill/>
          </a:ln>
          <a:effectLst/>
        </p:spPr>
      </p:pic>
    </p:spTree>
    <p:extLst>
      <p:ext uri="{BB962C8B-B14F-4D97-AF65-F5344CB8AC3E}">
        <p14:creationId xmlns:p14="http://schemas.microsoft.com/office/powerpoint/2010/main" val="19948361"/>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68ABA-F14E-D4EF-B46F-90777FC826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F0570E-BF7C-4703-D552-1095F5AFC41D}"/>
              </a:ext>
            </a:extLst>
          </p:cNvPr>
          <p:cNvSpPr>
            <a:spLocks noGrp="1"/>
          </p:cNvSpPr>
          <p:nvPr>
            <p:ph type="title"/>
          </p:nvPr>
        </p:nvSpPr>
        <p:spPr>
          <a:xfrm>
            <a:off x="3022600" y="2286000"/>
            <a:ext cx="12039600" cy="485139"/>
          </a:xfrm>
        </p:spPr>
        <p:txBody>
          <a:bodyPr/>
          <a:lstStyle/>
          <a:p>
            <a:pPr algn="ctr"/>
            <a:r>
              <a:rPr lang="en-US" sz="10000" b="1" dirty="0"/>
              <a:t>Title II Compliance: Digital Accessibility Update</a:t>
            </a:r>
            <a:endParaRPr lang="en-US" sz="7200" b="1" dirty="0"/>
          </a:p>
        </p:txBody>
      </p:sp>
    </p:spTree>
    <p:extLst>
      <p:ext uri="{BB962C8B-B14F-4D97-AF65-F5344CB8AC3E}">
        <p14:creationId xmlns:p14="http://schemas.microsoft.com/office/powerpoint/2010/main" val="17405847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E05FC-062D-BFB7-63C2-521C8B49281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43ADA41-CA71-2B3F-2068-D98CCBF4A564}"/>
              </a:ext>
            </a:extLst>
          </p:cNvPr>
          <p:cNvSpPr>
            <a:spLocks noGrp="1"/>
          </p:cNvSpPr>
          <p:nvPr>
            <p:ph type="title"/>
          </p:nvPr>
        </p:nvSpPr>
        <p:spPr>
          <a:xfrm>
            <a:off x="3098800" y="609600"/>
            <a:ext cx="12649200" cy="485139"/>
          </a:xfrm>
        </p:spPr>
        <p:txBody>
          <a:bodyPr/>
          <a:lstStyle/>
          <a:p>
            <a:pPr algn="l"/>
            <a:r>
              <a:rPr lang="en-US" sz="6000" b="1" dirty="0"/>
              <a:t>Title II: Digital Accessibility Update</a:t>
            </a:r>
          </a:p>
        </p:txBody>
      </p:sp>
      <p:sp>
        <p:nvSpPr>
          <p:cNvPr id="5" name="Text Placeholder 4">
            <a:extLst>
              <a:ext uri="{FF2B5EF4-FFF2-40B4-BE49-F238E27FC236}">
                <a16:creationId xmlns:a16="http://schemas.microsoft.com/office/drawing/2014/main" id="{59DD8917-6121-1517-FE4E-A815A20E7317}"/>
              </a:ext>
            </a:extLst>
          </p:cNvPr>
          <p:cNvSpPr>
            <a:spLocks noGrp="1"/>
          </p:cNvSpPr>
          <p:nvPr>
            <p:ph type="body" idx="1"/>
          </p:nvPr>
        </p:nvSpPr>
        <p:spPr>
          <a:xfrm>
            <a:off x="3556000" y="2362199"/>
            <a:ext cx="12039600" cy="5253943"/>
          </a:xfrm>
        </p:spPr>
        <p:txBody>
          <a:bodyPr/>
          <a:lstStyle/>
          <a:p>
            <a:r>
              <a:rPr lang="en-US" dirty="0">
                <a:solidFill>
                  <a:srgbClr val="C00000"/>
                </a:solidFill>
              </a:rPr>
              <a:t>Status, Future Approach and Direction</a:t>
            </a:r>
          </a:p>
          <a:p>
            <a:pPr marL="342900" indent="-342900">
              <a:spcAft>
                <a:spcPts val="1200"/>
              </a:spcAft>
              <a:buFont typeface="Arial" panose="020B0604020202020204" pitchFamily="34" charset="0"/>
              <a:buChar char="•"/>
            </a:pPr>
            <a:r>
              <a:rPr lang="en-US" sz="3600" b="0" dirty="0">
                <a:solidFill>
                  <a:schemeClr val="tx1"/>
                </a:solidFill>
              </a:rPr>
              <a:t> The updated federal compliance enforcement date for Title II accessibility extended to April 26, 2027, providing additional time for review and remediation.</a:t>
            </a:r>
          </a:p>
          <a:p>
            <a:pPr marL="342900" indent="-342900">
              <a:spcAft>
                <a:spcPts val="1200"/>
              </a:spcAft>
              <a:buFont typeface="Arial" panose="020B0604020202020204" pitchFamily="34" charset="0"/>
              <a:buChar char="•"/>
            </a:pPr>
            <a:r>
              <a:rPr lang="en-US" sz="3600" b="0" dirty="0">
                <a:solidFill>
                  <a:schemeClr val="tx1"/>
                </a:solidFill>
              </a:rPr>
              <a:t>While regular office hours are currently paused, support efforts remain active, </a:t>
            </a:r>
            <a:r>
              <a:rPr lang="en-US" sz="3600" b="0" dirty="0">
                <a:solidFill>
                  <a:srgbClr val="C00000"/>
                </a:solidFill>
                <a:hlinkClick r:id="rId2">
                  <a:extLst>
                    <a:ext uri="{A12FA001-AC4F-418D-AE19-62706E023703}">
                      <ahyp:hlinkClr xmlns:ahyp="http://schemas.microsoft.com/office/drawing/2018/hyperlinkcolor" val="tx"/>
                    </a:ext>
                  </a:extLst>
                </a:hlinkClick>
              </a:rPr>
              <a:t>Paige Petersen</a:t>
            </a:r>
            <a:r>
              <a:rPr lang="en-US" sz="3600" b="0" dirty="0">
                <a:solidFill>
                  <a:srgbClr val="C00000"/>
                </a:solidFill>
              </a:rPr>
              <a:t> </a:t>
            </a:r>
            <a:r>
              <a:rPr lang="en-US" sz="3600" b="0" dirty="0">
                <a:solidFill>
                  <a:schemeClr val="tx1"/>
                </a:solidFill>
              </a:rPr>
              <a:t>and </a:t>
            </a:r>
            <a:r>
              <a:rPr lang="en-US" sz="3600" b="0" dirty="0">
                <a:solidFill>
                  <a:srgbClr val="C00000"/>
                </a:solidFill>
                <a:hlinkClick r:id="rId3">
                  <a:extLst>
                    <a:ext uri="{A12FA001-AC4F-418D-AE19-62706E023703}">
                      <ahyp:hlinkClr xmlns:ahyp="http://schemas.microsoft.com/office/drawing/2018/hyperlinkcolor" val="tx"/>
                    </a:ext>
                  </a:extLst>
                </a:hlinkClick>
              </a:rPr>
              <a:t>John Re</a:t>
            </a:r>
            <a:r>
              <a:rPr lang="en-US" sz="3600" b="0" dirty="0">
                <a:solidFill>
                  <a:srgbClr val="C00000"/>
                </a:solidFill>
              </a:rPr>
              <a:t> </a:t>
            </a:r>
            <a:r>
              <a:rPr lang="en-US" sz="3600" b="0" dirty="0">
                <a:solidFill>
                  <a:schemeClr val="tx1"/>
                </a:solidFill>
              </a:rPr>
              <a:t>will continue to assist with accessibility questions and provide updates.</a:t>
            </a:r>
          </a:p>
        </p:txBody>
      </p:sp>
    </p:spTree>
    <p:extLst>
      <p:ext uri="{BB962C8B-B14F-4D97-AF65-F5344CB8AC3E}">
        <p14:creationId xmlns:p14="http://schemas.microsoft.com/office/powerpoint/2010/main" val="4017894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2D647-4E7B-2C6B-EE20-DED04C5D6E5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51A1571-7C06-251C-693D-C8DD813161A7}"/>
              </a:ext>
            </a:extLst>
          </p:cNvPr>
          <p:cNvSpPr>
            <a:spLocks noGrp="1"/>
          </p:cNvSpPr>
          <p:nvPr>
            <p:ph type="title"/>
          </p:nvPr>
        </p:nvSpPr>
        <p:spPr>
          <a:xfrm>
            <a:off x="3098800" y="609600"/>
            <a:ext cx="12649200" cy="485139"/>
          </a:xfrm>
        </p:spPr>
        <p:txBody>
          <a:bodyPr/>
          <a:lstStyle/>
          <a:p>
            <a:pPr algn="l"/>
            <a:r>
              <a:rPr lang="en-US" sz="6000" b="1" dirty="0"/>
              <a:t>Title II: Digital Accessibility Update</a:t>
            </a:r>
          </a:p>
        </p:txBody>
      </p:sp>
      <p:sp>
        <p:nvSpPr>
          <p:cNvPr id="5" name="Text Placeholder 4">
            <a:extLst>
              <a:ext uri="{FF2B5EF4-FFF2-40B4-BE49-F238E27FC236}">
                <a16:creationId xmlns:a16="http://schemas.microsoft.com/office/drawing/2014/main" id="{FBA2CE41-B144-735A-4C07-CF87EDDB00A5}"/>
              </a:ext>
            </a:extLst>
          </p:cNvPr>
          <p:cNvSpPr>
            <a:spLocks noGrp="1"/>
          </p:cNvSpPr>
          <p:nvPr>
            <p:ph type="body" idx="1"/>
          </p:nvPr>
        </p:nvSpPr>
        <p:spPr>
          <a:xfrm>
            <a:off x="3556000" y="2362199"/>
            <a:ext cx="12039600" cy="5253943"/>
          </a:xfrm>
        </p:spPr>
        <p:txBody>
          <a:bodyPr/>
          <a:lstStyle/>
          <a:p>
            <a:r>
              <a:rPr lang="en-US" dirty="0">
                <a:solidFill>
                  <a:srgbClr val="C00000"/>
                </a:solidFill>
              </a:rPr>
              <a:t>Status, Future Approach and Direction</a:t>
            </a:r>
          </a:p>
          <a:p>
            <a:pPr marL="342900" indent="-342900">
              <a:spcAft>
                <a:spcPts val="1200"/>
              </a:spcAft>
              <a:buFont typeface="Arial" panose="020B0604020202020204" pitchFamily="34" charset="0"/>
              <a:buChar char="•"/>
            </a:pPr>
            <a:r>
              <a:rPr lang="en-US" sz="3600" b="0" dirty="0">
                <a:solidFill>
                  <a:schemeClr val="tx1"/>
                </a:solidFill>
              </a:rPr>
              <a:t>Based on feedback, we are refining our approach to provide practical training, tools, and support that address identified needs while meeting accessibility requirements.</a:t>
            </a:r>
          </a:p>
          <a:p>
            <a:pPr marL="342900" indent="-342900">
              <a:spcAft>
                <a:spcPts val="1200"/>
              </a:spcAft>
              <a:buFont typeface="Arial" panose="020B0604020202020204" pitchFamily="34" charset="0"/>
              <a:buChar char="•"/>
            </a:pPr>
            <a:r>
              <a:rPr lang="en-US" sz="3600" b="0" dirty="0">
                <a:solidFill>
                  <a:schemeClr val="tx1"/>
                </a:solidFill>
              </a:rPr>
              <a:t>Your input will continue to guide this work. Expect additional communications and engagement opportunities in the coming weeks, and please continue using the </a:t>
            </a:r>
            <a:r>
              <a:rPr lang="en-US" sz="3600" b="0" dirty="0">
                <a:solidFill>
                  <a:srgbClr val="C00000"/>
                </a:solidFill>
                <a:hlinkClick r:id="rId2">
                  <a:extLst>
                    <a:ext uri="{A12FA001-AC4F-418D-AE19-62706E023703}">
                      <ahyp:hlinkClr xmlns:ahyp="http://schemas.microsoft.com/office/drawing/2018/hyperlinkcolor" val="tx"/>
                    </a:ext>
                  </a:extLst>
                </a:hlinkClick>
              </a:rPr>
              <a:t>accessibility resource site</a:t>
            </a:r>
            <a:r>
              <a:rPr lang="en-US" sz="3600" b="0" dirty="0">
                <a:solidFill>
                  <a:schemeClr val="tx1"/>
                </a:solidFill>
              </a:rPr>
              <a:t> as new information, guidance, and materials will continue to be added.</a:t>
            </a:r>
          </a:p>
          <a:p>
            <a:pPr marL="342900" indent="-342900">
              <a:spcAft>
                <a:spcPts val="1200"/>
              </a:spcAft>
              <a:buFont typeface="Arial" panose="020B0604020202020204" pitchFamily="34" charset="0"/>
              <a:buChar char="•"/>
            </a:pPr>
            <a:endParaRPr lang="en-US" sz="3600" b="0" dirty="0">
              <a:solidFill>
                <a:schemeClr val="tx1"/>
              </a:solidFill>
            </a:endParaRPr>
          </a:p>
        </p:txBody>
      </p:sp>
    </p:spTree>
    <p:extLst>
      <p:ext uri="{BB962C8B-B14F-4D97-AF65-F5344CB8AC3E}">
        <p14:creationId xmlns:p14="http://schemas.microsoft.com/office/powerpoint/2010/main" val="18429443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D0F62-E993-96E5-8CFE-97B7F73710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29345D-B615-3FC3-0C2A-8372FB39B9C1}"/>
              </a:ext>
            </a:extLst>
          </p:cNvPr>
          <p:cNvSpPr>
            <a:spLocks noGrp="1"/>
          </p:cNvSpPr>
          <p:nvPr>
            <p:ph type="title"/>
          </p:nvPr>
        </p:nvSpPr>
        <p:spPr>
          <a:xfrm>
            <a:off x="3022600" y="2286000"/>
            <a:ext cx="12039600" cy="485139"/>
          </a:xfrm>
        </p:spPr>
        <p:txBody>
          <a:bodyPr/>
          <a:lstStyle/>
          <a:p>
            <a:pPr algn="ctr"/>
            <a:r>
              <a:rPr lang="en-US" sz="10000" b="1" dirty="0"/>
              <a:t>NACEB Summer Conference</a:t>
            </a:r>
            <a:endParaRPr lang="en-US" sz="7200" b="1" dirty="0"/>
          </a:p>
        </p:txBody>
      </p:sp>
    </p:spTree>
    <p:extLst>
      <p:ext uri="{BB962C8B-B14F-4D97-AF65-F5344CB8AC3E}">
        <p14:creationId xmlns:p14="http://schemas.microsoft.com/office/powerpoint/2010/main" val="11317895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A5CF06-580F-94E3-5983-8349BB0227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0568" y="0"/>
            <a:ext cx="6858000" cy="8873836"/>
          </a:xfrm>
          <a:prstGeom prst="rect">
            <a:avLst/>
          </a:prstGeom>
        </p:spPr>
      </p:pic>
      <p:sp>
        <p:nvSpPr>
          <p:cNvPr id="6" name="TextBox 5">
            <a:extLst>
              <a:ext uri="{FF2B5EF4-FFF2-40B4-BE49-F238E27FC236}">
                <a16:creationId xmlns:a16="http://schemas.microsoft.com/office/drawing/2014/main" id="{47F69FC3-626A-CB27-3FA2-01824A0FD0E3}"/>
              </a:ext>
            </a:extLst>
          </p:cNvPr>
          <p:cNvSpPr txBox="1"/>
          <p:nvPr/>
        </p:nvSpPr>
        <p:spPr>
          <a:xfrm>
            <a:off x="2565400" y="1905000"/>
            <a:ext cx="6553200" cy="1384995"/>
          </a:xfrm>
          <a:prstGeom prst="rect">
            <a:avLst/>
          </a:prstGeom>
          <a:noFill/>
        </p:spPr>
        <p:txBody>
          <a:bodyPr wrap="square" rtlCol="0">
            <a:spAutoFit/>
          </a:bodyPr>
          <a:lstStyle/>
          <a:p>
            <a:r>
              <a:rPr lang="en-US" sz="6600" b="1" dirty="0">
                <a:solidFill>
                  <a:srgbClr val="C00000"/>
                </a:solidFill>
                <a:hlinkClick r:id="rId3">
                  <a:extLst>
                    <a:ext uri="{A12FA001-AC4F-418D-AE19-62706E023703}">
                      <ahyp:hlinkClr xmlns:ahyp="http://schemas.microsoft.com/office/drawing/2018/hyperlinkcolor" val="tx"/>
                    </a:ext>
                  </a:extLst>
                </a:hlinkClick>
              </a:rPr>
              <a:t>https://naceb.org</a:t>
            </a:r>
            <a:endParaRPr lang="en-US" sz="6600" b="1" dirty="0">
              <a:solidFill>
                <a:srgbClr val="C00000"/>
              </a:solidFill>
            </a:endParaRPr>
          </a:p>
          <a:p>
            <a:endParaRPr lang="en-US" dirty="0"/>
          </a:p>
        </p:txBody>
      </p:sp>
      <p:sp>
        <p:nvSpPr>
          <p:cNvPr id="7" name="TextBox 6">
            <a:extLst>
              <a:ext uri="{FF2B5EF4-FFF2-40B4-BE49-F238E27FC236}">
                <a16:creationId xmlns:a16="http://schemas.microsoft.com/office/drawing/2014/main" id="{7FF98C13-44A9-84D0-5A08-EAA4EF5B8030}"/>
              </a:ext>
            </a:extLst>
          </p:cNvPr>
          <p:cNvSpPr txBox="1"/>
          <p:nvPr/>
        </p:nvSpPr>
        <p:spPr>
          <a:xfrm>
            <a:off x="2794000" y="3962400"/>
            <a:ext cx="6096000" cy="3416320"/>
          </a:xfrm>
          <a:prstGeom prst="rect">
            <a:avLst/>
          </a:prstGeom>
          <a:noFill/>
        </p:spPr>
        <p:txBody>
          <a:bodyPr wrap="square" rtlCol="0">
            <a:spAutoFit/>
          </a:bodyPr>
          <a:lstStyle/>
          <a:p>
            <a:r>
              <a:rPr lang="en-US" sz="5400" b="1" dirty="0">
                <a:solidFill>
                  <a:srgbClr val="C00000"/>
                </a:solidFill>
              </a:rPr>
              <a:t>Is your county represented?</a:t>
            </a:r>
          </a:p>
          <a:p>
            <a:endParaRPr lang="en-US" sz="5400" b="1" dirty="0">
              <a:solidFill>
                <a:srgbClr val="C00000"/>
              </a:solidFill>
            </a:endParaRPr>
          </a:p>
          <a:p>
            <a:r>
              <a:rPr lang="en-US" sz="5400" b="1" dirty="0">
                <a:solidFill>
                  <a:srgbClr val="C00000"/>
                </a:solidFill>
              </a:rPr>
              <a:t>Register by June 12!</a:t>
            </a:r>
          </a:p>
        </p:txBody>
      </p:sp>
    </p:spTree>
    <p:extLst>
      <p:ext uri="{BB962C8B-B14F-4D97-AF65-F5344CB8AC3E}">
        <p14:creationId xmlns:p14="http://schemas.microsoft.com/office/powerpoint/2010/main" val="40148751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742EB-1406-122B-2FD4-B5318B846E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79CA3A-B137-304B-C8B2-F7E70F3BDD62}"/>
              </a:ext>
            </a:extLst>
          </p:cNvPr>
          <p:cNvSpPr>
            <a:spLocks noGrp="1"/>
          </p:cNvSpPr>
          <p:nvPr>
            <p:ph type="title"/>
          </p:nvPr>
        </p:nvSpPr>
        <p:spPr>
          <a:xfrm>
            <a:off x="2794000" y="2562861"/>
            <a:ext cx="12573000" cy="485139"/>
          </a:xfrm>
        </p:spPr>
        <p:txBody>
          <a:bodyPr/>
          <a:lstStyle/>
          <a:p>
            <a:pPr algn="ctr"/>
            <a:r>
              <a:rPr lang="en-US" sz="10000" b="1" dirty="0"/>
              <a:t>Extension Huddle Extra</a:t>
            </a:r>
            <a:br>
              <a:rPr lang="en-US" sz="10000" b="1" dirty="0"/>
            </a:br>
            <a:br>
              <a:rPr lang="en-US" sz="10000" b="1" dirty="0"/>
            </a:br>
            <a:endParaRPr lang="en-US" sz="7200" i="1" dirty="0"/>
          </a:p>
        </p:txBody>
      </p:sp>
    </p:spTree>
    <p:extLst>
      <p:ext uri="{BB962C8B-B14F-4D97-AF65-F5344CB8AC3E}">
        <p14:creationId xmlns:p14="http://schemas.microsoft.com/office/powerpoint/2010/main" val="13089417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502329A-9DA9-A688-2F08-23FCFD630CCD}"/>
              </a:ext>
            </a:extLst>
          </p:cNvPr>
          <p:cNvPicPr>
            <a:picLocks noChangeAspect="1"/>
          </p:cNvPicPr>
          <p:nvPr/>
        </p:nvPicPr>
        <p:blipFill>
          <a:blip r:embed="rId2">
            <a:extLst>
              <a:ext uri="{28A0092B-C50C-407E-A947-70E740481C1C}">
                <a14:useLocalDpi xmlns:a14="http://schemas.microsoft.com/office/drawing/2010/main" val="0"/>
              </a:ext>
            </a:extLst>
          </a:blip>
          <a:srcRect b="14943"/>
          <a:stretch>
            <a:fillRect/>
          </a:stretch>
        </p:blipFill>
        <p:spPr>
          <a:xfrm>
            <a:off x="2565400" y="228601"/>
            <a:ext cx="13244216" cy="8686800"/>
          </a:xfrm>
          <a:prstGeom prst="rect">
            <a:avLst/>
          </a:prstGeom>
          <a:ln w="12700">
            <a:solidFill>
              <a:srgbClr val="C00000"/>
            </a:solidFill>
          </a:ln>
        </p:spPr>
      </p:pic>
    </p:spTree>
    <p:extLst>
      <p:ext uri="{BB962C8B-B14F-4D97-AF65-F5344CB8AC3E}">
        <p14:creationId xmlns:p14="http://schemas.microsoft.com/office/powerpoint/2010/main" val="6630629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F0FB0E9-0CE0-0D3B-5DFC-2E87A67D1868}"/>
              </a:ext>
            </a:extLst>
          </p:cNvPr>
          <p:cNvSpPr>
            <a:spLocks noGrp="1"/>
          </p:cNvSpPr>
          <p:nvPr>
            <p:ph type="body" idx="1"/>
          </p:nvPr>
        </p:nvSpPr>
        <p:spPr>
          <a:xfrm>
            <a:off x="3022600" y="1449729"/>
            <a:ext cx="11836400" cy="6244542"/>
          </a:xfrm>
        </p:spPr>
        <p:txBody>
          <a:bodyPr/>
          <a:lstStyle/>
          <a:p>
            <a:pPr algn="ctr"/>
            <a:r>
              <a:rPr lang="en-US" sz="12500" dirty="0"/>
              <a:t>Questions?</a:t>
            </a:r>
          </a:p>
        </p:txBody>
      </p:sp>
    </p:spTree>
    <p:extLst>
      <p:ext uri="{BB962C8B-B14F-4D97-AF65-F5344CB8AC3E}">
        <p14:creationId xmlns:p14="http://schemas.microsoft.com/office/powerpoint/2010/main" val="15301297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F600C-2A6B-27AE-AEA9-58E68EA9412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F4FD06E-DFA5-0DCC-7343-3679C06BEB05}"/>
              </a:ext>
            </a:extLst>
          </p:cNvPr>
          <p:cNvSpPr/>
          <p:nvPr/>
        </p:nvSpPr>
        <p:spPr>
          <a:xfrm>
            <a:off x="10795000" y="8001000"/>
            <a:ext cx="525780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3DD5B90F-FCD5-C651-7345-7089F55757C3}"/>
              </a:ext>
            </a:extLst>
          </p:cNvPr>
          <p:cNvSpPr txBox="1"/>
          <p:nvPr/>
        </p:nvSpPr>
        <p:spPr>
          <a:xfrm>
            <a:off x="1117600" y="2209800"/>
            <a:ext cx="8382000" cy="3477875"/>
          </a:xfrm>
          <a:prstGeom prst="rect">
            <a:avLst/>
          </a:prstGeom>
          <a:noFill/>
        </p:spPr>
        <p:txBody>
          <a:bodyPr wrap="square" rtlCol="0">
            <a:spAutoFit/>
          </a:bodyPr>
          <a:lstStyle/>
          <a:p>
            <a:pPr algn="ctr"/>
            <a:r>
              <a:rPr lang="en-US" sz="11000" b="1" dirty="0">
                <a:solidFill>
                  <a:schemeClr val="bg1"/>
                </a:solidFill>
                <a:latin typeface="Palatino" pitchFamily="2" charset="77"/>
                <a:ea typeface="Palatino" pitchFamily="2" charset="77"/>
                <a:cs typeface="Verdana" panose="020B0604030504040204" pitchFamily="34" charset="0"/>
              </a:rPr>
              <a:t>Extension Huddle</a:t>
            </a:r>
          </a:p>
        </p:txBody>
      </p:sp>
      <p:sp>
        <p:nvSpPr>
          <p:cNvPr id="9" name="TextBox 8">
            <a:extLst>
              <a:ext uri="{FF2B5EF4-FFF2-40B4-BE49-F238E27FC236}">
                <a16:creationId xmlns:a16="http://schemas.microsoft.com/office/drawing/2014/main" id="{21F36662-EDF0-30F5-D454-D437D9CA44EB}"/>
              </a:ext>
            </a:extLst>
          </p:cNvPr>
          <p:cNvSpPr txBox="1"/>
          <p:nvPr/>
        </p:nvSpPr>
        <p:spPr>
          <a:xfrm>
            <a:off x="8128000" y="7866102"/>
            <a:ext cx="8077200" cy="1107996"/>
          </a:xfrm>
          <a:prstGeom prst="rect">
            <a:avLst/>
          </a:prstGeom>
          <a:noFill/>
        </p:spPr>
        <p:txBody>
          <a:bodyPr wrap="square" rtlCol="0">
            <a:spAutoFit/>
          </a:bodyPr>
          <a:lstStyle/>
          <a:p>
            <a:pPr algn="ctr"/>
            <a:r>
              <a:rPr lang="en-US" sz="6600" b="1" dirty="0">
                <a:solidFill>
                  <a:srgbClr val="C00000"/>
                </a:solidFill>
                <a:latin typeface="Palatino" pitchFamily="2" charset="77"/>
                <a:ea typeface="Palatino" pitchFamily="2" charset="77"/>
              </a:rPr>
              <a:t>May 21, 2026</a:t>
            </a:r>
          </a:p>
        </p:txBody>
      </p:sp>
      <p:sp>
        <p:nvSpPr>
          <p:cNvPr id="3" name="Oval 2">
            <a:extLst>
              <a:ext uri="{FF2B5EF4-FFF2-40B4-BE49-F238E27FC236}">
                <a16:creationId xmlns:a16="http://schemas.microsoft.com/office/drawing/2014/main" id="{5D9AE613-8039-CE00-C555-723512600C5B}"/>
              </a:ext>
            </a:extLst>
          </p:cNvPr>
          <p:cNvSpPr/>
          <p:nvPr/>
        </p:nvSpPr>
        <p:spPr>
          <a:xfrm>
            <a:off x="1498600" y="228600"/>
            <a:ext cx="7467600" cy="7162800"/>
          </a:xfrm>
          <a:prstGeom prst="ellipse">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42883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EF9"/>
        </a:solidFill>
        <a:effectLst/>
      </p:bgPr>
    </p:bg>
    <p:spTree>
      <p:nvGrpSpPr>
        <p:cNvPr id="1" name="">
          <a:extLst>
            <a:ext uri="{FF2B5EF4-FFF2-40B4-BE49-F238E27FC236}">
              <a16:creationId xmlns:a16="http://schemas.microsoft.com/office/drawing/2014/main" id="{151324FA-3107-508C-186A-B9765C543923}"/>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5ED7823-B694-5455-2B6F-CF39E3E62BCD}"/>
              </a:ext>
            </a:extLst>
          </p:cNvPr>
          <p:cNvSpPr>
            <a:spLocks noGrp="1"/>
          </p:cNvSpPr>
          <p:nvPr>
            <p:ph sz="half" idx="2"/>
          </p:nvPr>
        </p:nvSpPr>
        <p:spPr>
          <a:xfrm>
            <a:off x="918134" y="2349504"/>
            <a:ext cx="5600521" cy="4913216"/>
          </a:xfrm>
        </p:spPr>
        <p:txBody>
          <a:bodyPr>
            <a:noAutofit/>
          </a:bodyPr>
          <a:lstStyle/>
          <a:p>
            <a:pPr>
              <a:spcAft>
                <a:spcPts val="800"/>
              </a:spcAft>
            </a:pPr>
            <a:r>
              <a:rPr lang="en-US" sz="3200" dirty="0">
                <a:latin typeface="Calibri" panose="020F0502020204030204" pitchFamily="34" charset="0"/>
                <a:ea typeface="Calibri" panose="020F0502020204030204" pitchFamily="34" charset="0"/>
                <a:cs typeface="Calibri" panose="020F0502020204030204" pitchFamily="34" charset="0"/>
              </a:rPr>
              <a:t>Nebraska EDEN and Disaster Education isn’t new work. </a:t>
            </a:r>
          </a:p>
          <a:p>
            <a:pPr>
              <a:spcAft>
                <a:spcPts val="800"/>
              </a:spcAft>
            </a:pPr>
            <a:r>
              <a:rPr lang="en-US" sz="3200" dirty="0">
                <a:latin typeface="Calibri" panose="020F0502020204030204" pitchFamily="34" charset="0"/>
                <a:ea typeface="Calibri" panose="020F0502020204030204" pitchFamily="34" charset="0"/>
                <a:cs typeface="Calibri" panose="020F0502020204030204" pitchFamily="34" charset="0"/>
              </a:rPr>
              <a:t>It is a new way of seeing the work we already do and connecting those dots.</a:t>
            </a:r>
          </a:p>
          <a:p>
            <a:pPr>
              <a:spcAft>
                <a:spcPts val="800"/>
              </a:spcAft>
            </a:pPr>
            <a:r>
              <a:rPr lang="en-US" sz="3200" dirty="0">
                <a:latin typeface="Calibri" panose="020F0502020204030204" pitchFamily="34" charset="0"/>
                <a:ea typeface="Calibri" panose="020F0502020204030204" pitchFamily="34" charset="0"/>
                <a:cs typeface="Calibri" panose="020F0502020204030204" pitchFamily="34" charset="0"/>
              </a:rPr>
              <a:t>Every program area, every person in our organization contributes and it only take a small shift in our mindset to make the connection.</a:t>
            </a:r>
            <a:endParaRPr lang="en-US" sz="3200" dirty="0"/>
          </a:p>
        </p:txBody>
      </p:sp>
      <p:pic>
        <p:nvPicPr>
          <p:cNvPr id="4" name="Picture 3" descr="Nebraska EDEN Logo">
            <a:extLst>
              <a:ext uri="{FF2B5EF4-FFF2-40B4-BE49-F238E27FC236}">
                <a16:creationId xmlns:a16="http://schemas.microsoft.com/office/drawing/2014/main" id="{70673306-678D-3FEC-89F3-99F13D2FBA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79047" y="214218"/>
            <a:ext cx="1578707" cy="1052471"/>
          </a:xfrm>
          <a:prstGeom prst="rect">
            <a:avLst/>
          </a:prstGeom>
        </p:spPr>
      </p:pic>
      <p:pic>
        <p:nvPicPr>
          <p:cNvPr id="6" name="Picture 5" descr="Nebraska Extension">
            <a:extLst>
              <a:ext uri="{FF2B5EF4-FFF2-40B4-BE49-F238E27FC236}">
                <a16:creationId xmlns:a16="http://schemas.microsoft.com/office/drawing/2014/main" id="{3243E0BC-4351-6B45-BADE-0047D549F127}"/>
              </a:ext>
            </a:extLst>
          </p:cNvPr>
          <p:cNvPicPr>
            <a:picLocks noChangeAspect="1"/>
          </p:cNvPicPr>
          <p:nvPr/>
        </p:nvPicPr>
        <p:blipFill>
          <a:blip r:embed="rId4"/>
          <a:stretch>
            <a:fillRect/>
          </a:stretch>
        </p:blipFill>
        <p:spPr>
          <a:xfrm>
            <a:off x="918349" y="570074"/>
            <a:ext cx="2659132" cy="849057"/>
          </a:xfrm>
          <a:prstGeom prst="rect">
            <a:avLst/>
          </a:prstGeom>
        </p:spPr>
      </p:pic>
      <p:pic>
        <p:nvPicPr>
          <p:cNvPr id="2" name="Picture 1" descr="Family on a couch reaching a book with their dog at their feet">
            <a:extLst>
              <a:ext uri="{FF2B5EF4-FFF2-40B4-BE49-F238E27FC236}">
                <a16:creationId xmlns:a16="http://schemas.microsoft.com/office/drawing/2014/main" id="{97C929D5-B160-B0BA-A96A-DE9943D5FB98}"/>
              </a:ext>
            </a:extLst>
          </p:cNvPr>
          <p:cNvPicPr>
            <a:picLocks noChangeAspect="1"/>
          </p:cNvPicPr>
          <p:nvPr/>
        </p:nvPicPr>
        <p:blipFill>
          <a:blip r:embed="rId5"/>
          <a:stretch>
            <a:fillRect/>
          </a:stretch>
        </p:blipFill>
        <p:spPr>
          <a:xfrm>
            <a:off x="6863046" y="2477697"/>
            <a:ext cx="8336004" cy="4532703"/>
          </a:xfrm>
          <a:prstGeom prst="rect">
            <a:avLst/>
          </a:prstGeom>
          <a:ln>
            <a:solidFill>
              <a:schemeClr val="tx1"/>
            </a:solidFill>
          </a:ln>
        </p:spPr>
      </p:pic>
      <p:sp>
        <p:nvSpPr>
          <p:cNvPr id="9" name="Title 4">
            <a:extLst>
              <a:ext uri="{FF2B5EF4-FFF2-40B4-BE49-F238E27FC236}">
                <a16:creationId xmlns:a16="http://schemas.microsoft.com/office/drawing/2014/main" id="{5DABE211-4580-6DBA-7565-C9EE0AABF882}"/>
              </a:ext>
            </a:extLst>
          </p:cNvPr>
          <p:cNvSpPr txBox="1">
            <a:spLocks/>
          </p:cNvSpPr>
          <p:nvPr/>
        </p:nvSpPr>
        <p:spPr>
          <a:xfrm>
            <a:off x="5208896" y="740453"/>
            <a:ext cx="6129665" cy="533544"/>
          </a:xfrm>
          <a:prstGeom prst="rect">
            <a:avLst/>
          </a:prstGeom>
          <a:noFill/>
          <a:ln>
            <a:noFill/>
            <a:prstDash/>
          </a:ln>
          <a:effectLst/>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667" b="1" dirty="0">
                <a:latin typeface="Calibri" panose="020F0502020204030204" pitchFamily="34" charset="0"/>
                <a:ea typeface="Calibri" panose="020F0502020204030204" pitchFamily="34" charset="0"/>
                <a:cs typeface="Calibri" panose="020F0502020204030204" pitchFamily="34" charset="0"/>
              </a:rPr>
              <a:t>Disaster Education Is Built Into Our Work</a:t>
            </a:r>
            <a:endParaRPr lang="en-US" sz="2667" b="1" dirty="0">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29700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EF9"/>
        </a:solidFill>
        <a:effectLst/>
      </p:bgPr>
    </p:bg>
    <p:spTree>
      <p:nvGrpSpPr>
        <p:cNvPr id="1" name="">
          <a:extLst>
            <a:ext uri="{FF2B5EF4-FFF2-40B4-BE49-F238E27FC236}">
              <a16:creationId xmlns:a16="http://schemas.microsoft.com/office/drawing/2014/main" id="{6618EC09-3B0E-8233-AD88-EEA9013DC9E9}"/>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C879E7D-F68E-75DE-C306-819FFBD9123B}"/>
              </a:ext>
            </a:extLst>
          </p:cNvPr>
          <p:cNvSpPr>
            <a:spLocks noGrp="1"/>
          </p:cNvSpPr>
          <p:nvPr>
            <p:ph sz="half" idx="2"/>
          </p:nvPr>
        </p:nvSpPr>
        <p:spPr>
          <a:xfrm>
            <a:off x="918347" y="2046487"/>
            <a:ext cx="6982048" cy="6113221"/>
          </a:xfrm>
        </p:spPr>
        <p:txBody>
          <a:bodyPr>
            <a:noAutofit/>
          </a:bodyPr>
          <a:lstStyle/>
          <a:p>
            <a:pPr>
              <a:spcAft>
                <a:spcPts val="800"/>
              </a:spcAft>
            </a:pPr>
            <a:r>
              <a:rPr lang="en-US" sz="3200" b="1" dirty="0">
                <a:latin typeface="Calibri" panose="020F0502020204030204" pitchFamily="34" charset="0"/>
                <a:ea typeface="Calibri" panose="020F0502020204030204" pitchFamily="34" charset="0"/>
                <a:cs typeface="Calibri" panose="020F0502020204030204" pitchFamily="34" charset="0"/>
              </a:rPr>
              <a:t>All-hazards:  </a:t>
            </a:r>
            <a:r>
              <a:rPr lang="en-US" sz="3200" dirty="0">
                <a:latin typeface="Calibri" panose="020F0502020204030204" pitchFamily="34" charset="0"/>
                <a:ea typeface="Calibri" panose="020F0502020204030204" pitchFamily="34" charset="0"/>
                <a:cs typeface="Calibri" panose="020F0502020204030204" pitchFamily="34" charset="0"/>
              </a:rPr>
              <a:t>Any threat or incident that can endanger life, property, or health. </a:t>
            </a:r>
          </a:p>
          <a:p>
            <a:pPr>
              <a:lnSpc>
                <a:spcPct val="110000"/>
              </a:lnSpc>
              <a:spcAft>
                <a:spcPts val="800"/>
              </a:spcAft>
            </a:pPr>
            <a:r>
              <a:rPr lang="en-US" sz="3200" dirty="0">
                <a:latin typeface="Calibri" panose="020F0502020204030204" pitchFamily="34" charset="0"/>
                <a:ea typeface="Calibri" panose="020F0502020204030204" pitchFamily="34" charset="0"/>
                <a:cs typeface="Calibri" panose="020F0502020204030204" pitchFamily="34" charset="0"/>
              </a:rPr>
              <a:t>Severe storms, drought, excessive heat, blizzards, fires, floods, earthquakes.</a:t>
            </a:r>
          </a:p>
          <a:p>
            <a:pPr>
              <a:lnSpc>
                <a:spcPct val="110000"/>
              </a:lnSpc>
              <a:spcAft>
                <a:spcPts val="800"/>
              </a:spcAft>
            </a:pPr>
            <a:r>
              <a:rPr lang="en-US" sz="3200" dirty="0">
                <a:latin typeface="Calibri" panose="020F0502020204030204" pitchFamily="34" charset="0"/>
                <a:ea typeface="Calibri" panose="020F0502020204030204" pitchFamily="34" charset="0"/>
                <a:cs typeface="Calibri" panose="020F0502020204030204" pitchFamily="34" charset="0"/>
              </a:rPr>
              <a:t>Economic and supply disruptions, cyberattacks, power outages.</a:t>
            </a:r>
          </a:p>
          <a:p>
            <a:pPr>
              <a:lnSpc>
                <a:spcPct val="110000"/>
              </a:lnSpc>
              <a:spcAft>
                <a:spcPts val="800"/>
              </a:spcAft>
            </a:pPr>
            <a:r>
              <a:rPr lang="en-US" sz="3200" dirty="0">
                <a:latin typeface="Calibri" panose="020F0502020204030204" pitchFamily="34" charset="0"/>
                <a:ea typeface="Calibri" panose="020F0502020204030204" pitchFamily="34" charset="0"/>
                <a:cs typeface="Calibri" panose="020F0502020204030204" pitchFamily="34" charset="0"/>
              </a:rPr>
              <a:t>Pandemics, foreign animal diseases, crop diseases, tick-borne diseases, health conditions.</a:t>
            </a:r>
            <a:endParaRPr lang="en-US" sz="3200" dirty="0"/>
          </a:p>
        </p:txBody>
      </p:sp>
      <p:pic>
        <p:nvPicPr>
          <p:cNvPr id="4" name="Picture 3" descr="Nebraska EDEN Logo">
            <a:extLst>
              <a:ext uri="{FF2B5EF4-FFF2-40B4-BE49-F238E27FC236}">
                <a16:creationId xmlns:a16="http://schemas.microsoft.com/office/drawing/2014/main" id="{B85C701E-1126-9BF1-220B-01DA1E4EA2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79047" y="214218"/>
            <a:ext cx="1578707" cy="1052471"/>
          </a:xfrm>
          <a:prstGeom prst="rect">
            <a:avLst/>
          </a:prstGeom>
        </p:spPr>
      </p:pic>
      <p:pic>
        <p:nvPicPr>
          <p:cNvPr id="6" name="Picture 5" descr="Nebraska Extension">
            <a:extLst>
              <a:ext uri="{FF2B5EF4-FFF2-40B4-BE49-F238E27FC236}">
                <a16:creationId xmlns:a16="http://schemas.microsoft.com/office/drawing/2014/main" id="{E11D93A3-89BD-8063-7A7A-7B72583A9F2F}"/>
              </a:ext>
            </a:extLst>
          </p:cNvPr>
          <p:cNvPicPr>
            <a:picLocks noChangeAspect="1"/>
          </p:cNvPicPr>
          <p:nvPr/>
        </p:nvPicPr>
        <p:blipFill>
          <a:blip r:embed="rId4"/>
          <a:stretch>
            <a:fillRect/>
          </a:stretch>
        </p:blipFill>
        <p:spPr>
          <a:xfrm>
            <a:off x="918349" y="570074"/>
            <a:ext cx="2659132" cy="849057"/>
          </a:xfrm>
          <a:prstGeom prst="rect">
            <a:avLst/>
          </a:prstGeom>
        </p:spPr>
      </p:pic>
      <p:pic>
        <p:nvPicPr>
          <p:cNvPr id="2050" name="Picture 2" descr="Photo of the Tyson sign outside Tyson's headquarters.">
            <a:extLst>
              <a:ext uri="{FF2B5EF4-FFF2-40B4-BE49-F238E27FC236}">
                <a16:creationId xmlns:a16="http://schemas.microsoft.com/office/drawing/2014/main" id="{2A4CE800-CBED-6CAF-C1EA-4E64401EE4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8001" y="2627552"/>
            <a:ext cx="6982048" cy="392740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9" name="Content Placeholder 6">
            <a:extLst>
              <a:ext uri="{FF2B5EF4-FFF2-40B4-BE49-F238E27FC236}">
                <a16:creationId xmlns:a16="http://schemas.microsoft.com/office/drawing/2014/main" id="{D0124E57-433A-4D40-0D6A-F34BBF3C654B}"/>
              </a:ext>
            </a:extLst>
          </p:cNvPr>
          <p:cNvSpPr txBox="1">
            <a:spLocks/>
          </p:cNvSpPr>
          <p:nvPr/>
        </p:nvSpPr>
        <p:spPr>
          <a:xfrm>
            <a:off x="11695221" y="6766173"/>
            <a:ext cx="4191379" cy="283520"/>
          </a:xfrm>
          <a:prstGeom prst="rect">
            <a:avLst/>
          </a:prstGeom>
        </p:spPr>
        <p:txBody>
          <a:bodyPr vert="horz" lIns="121920" tIns="60960" rIns="121920" bIns="6096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800"/>
              </a:spcAft>
              <a:buNone/>
            </a:pPr>
            <a:r>
              <a:rPr lang="en-US" sz="1600" dirty="0">
                <a:latin typeface="Calibri" panose="020F0502020204030204" pitchFamily="34" charset="0"/>
                <a:ea typeface="Calibri" panose="020F0502020204030204" pitchFamily="34" charset="0"/>
                <a:cs typeface="Calibri" panose="020F0502020204030204" pitchFamily="34" charset="0"/>
              </a:rPr>
              <a:t>Source: UNL Center For Agricultural Profitability</a:t>
            </a:r>
            <a:endParaRPr lang="en-US" sz="1600" dirty="0"/>
          </a:p>
        </p:txBody>
      </p:sp>
      <p:sp>
        <p:nvSpPr>
          <p:cNvPr id="11" name="Title 4">
            <a:extLst>
              <a:ext uri="{FF2B5EF4-FFF2-40B4-BE49-F238E27FC236}">
                <a16:creationId xmlns:a16="http://schemas.microsoft.com/office/drawing/2014/main" id="{2E7FEFE6-1552-3A9D-3031-8C1EE162B411}"/>
              </a:ext>
            </a:extLst>
          </p:cNvPr>
          <p:cNvSpPr txBox="1">
            <a:spLocks/>
          </p:cNvSpPr>
          <p:nvPr/>
        </p:nvSpPr>
        <p:spPr>
          <a:xfrm>
            <a:off x="5208896" y="740453"/>
            <a:ext cx="6129665" cy="533544"/>
          </a:xfrm>
          <a:prstGeom prst="rect">
            <a:avLst/>
          </a:prstGeom>
          <a:noFill/>
          <a:ln>
            <a:noFill/>
            <a:prstDash/>
          </a:ln>
          <a:effectLst/>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667" b="1" dirty="0">
                <a:latin typeface="Calibri" panose="020F0502020204030204" pitchFamily="34" charset="0"/>
                <a:ea typeface="Calibri" panose="020F0502020204030204" pitchFamily="34" charset="0"/>
                <a:cs typeface="Calibri" panose="020F0502020204030204" pitchFamily="34" charset="0"/>
              </a:rPr>
              <a:t>Disaster Education Is Built Into Our Work</a:t>
            </a:r>
            <a:endParaRPr lang="en-US" sz="2667" b="1" dirty="0">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43376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EF9"/>
        </a:solidFill>
        <a:effectLst/>
      </p:bgPr>
    </p:bg>
    <p:spTree>
      <p:nvGrpSpPr>
        <p:cNvPr id="1" name="">
          <a:extLst>
            <a:ext uri="{FF2B5EF4-FFF2-40B4-BE49-F238E27FC236}">
              <a16:creationId xmlns:a16="http://schemas.microsoft.com/office/drawing/2014/main" id="{A3D26826-B176-898A-FD62-FAFF4D56B4BC}"/>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10BF8E2-D906-7E7F-25B2-92EFA7A4C1B5}"/>
              </a:ext>
            </a:extLst>
          </p:cNvPr>
          <p:cNvSpPr>
            <a:spLocks noGrp="1"/>
          </p:cNvSpPr>
          <p:nvPr>
            <p:ph sz="half" idx="2"/>
          </p:nvPr>
        </p:nvSpPr>
        <p:spPr>
          <a:xfrm>
            <a:off x="918133" y="2642962"/>
            <a:ext cx="6140392" cy="3153751"/>
          </a:xfrm>
        </p:spPr>
        <p:txBody>
          <a:bodyPr>
            <a:normAutofit/>
          </a:bodyPr>
          <a:lstStyle/>
          <a:p>
            <a:pPr>
              <a:spcAft>
                <a:spcPts val="800"/>
              </a:spcAft>
            </a:pPr>
            <a:r>
              <a:rPr lang="en-US" b="1" dirty="0">
                <a:latin typeface="Calibri" panose="020F0502020204030204" pitchFamily="34" charset="0"/>
                <a:ea typeface="Calibri" panose="020F0502020204030204" pitchFamily="34" charset="0"/>
                <a:cs typeface="Calibri" panose="020F0502020204030204" pitchFamily="34" charset="0"/>
              </a:rPr>
              <a:t>One program - multiple Impacts: </a:t>
            </a:r>
          </a:p>
          <a:p>
            <a:pPr>
              <a:spcAft>
                <a:spcPts val="800"/>
              </a:spcAft>
            </a:pPr>
            <a:r>
              <a:rPr lang="en-US" sz="3200" dirty="0">
                <a:latin typeface="Calibri" panose="020F0502020204030204" pitchFamily="34" charset="0"/>
                <a:ea typeface="Calibri" panose="020F0502020204030204" pitchFamily="34" charset="0"/>
                <a:cs typeface="Calibri" panose="020F0502020204030204" pitchFamily="34" charset="0"/>
              </a:rPr>
              <a:t>Primary Program Area and/or role in your office.</a:t>
            </a:r>
          </a:p>
          <a:p>
            <a:pPr>
              <a:spcAft>
                <a:spcPts val="800"/>
              </a:spcAft>
            </a:pPr>
            <a:r>
              <a:rPr lang="en-US" sz="3200" dirty="0">
                <a:latin typeface="Calibri" panose="020F0502020204030204" pitchFamily="34" charset="0"/>
                <a:ea typeface="Calibri" panose="020F0502020204030204" pitchFamily="34" charset="0"/>
                <a:cs typeface="Calibri" panose="020F0502020204030204" pitchFamily="34" charset="0"/>
              </a:rPr>
              <a:t>Disaster Education</a:t>
            </a:r>
            <a:endParaRPr lang="en-US" sz="3200" dirty="0"/>
          </a:p>
        </p:txBody>
      </p:sp>
      <p:pic>
        <p:nvPicPr>
          <p:cNvPr id="4" name="Picture 3" descr="Nebraska EDEN Logo">
            <a:extLst>
              <a:ext uri="{FF2B5EF4-FFF2-40B4-BE49-F238E27FC236}">
                <a16:creationId xmlns:a16="http://schemas.microsoft.com/office/drawing/2014/main" id="{D8B2CE77-D231-C9DB-9E24-3759CE735A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79047" y="214218"/>
            <a:ext cx="1578707" cy="1052471"/>
          </a:xfrm>
          <a:prstGeom prst="rect">
            <a:avLst/>
          </a:prstGeom>
        </p:spPr>
      </p:pic>
      <p:pic>
        <p:nvPicPr>
          <p:cNvPr id="6" name="Picture 5" descr="Nebraska Extension">
            <a:extLst>
              <a:ext uri="{FF2B5EF4-FFF2-40B4-BE49-F238E27FC236}">
                <a16:creationId xmlns:a16="http://schemas.microsoft.com/office/drawing/2014/main" id="{653ED95B-78F4-E26E-B42E-4EC56CBC9435}"/>
              </a:ext>
            </a:extLst>
          </p:cNvPr>
          <p:cNvPicPr>
            <a:picLocks noChangeAspect="1"/>
          </p:cNvPicPr>
          <p:nvPr/>
        </p:nvPicPr>
        <p:blipFill>
          <a:blip r:embed="rId4"/>
          <a:stretch>
            <a:fillRect/>
          </a:stretch>
        </p:blipFill>
        <p:spPr>
          <a:xfrm>
            <a:off x="918349" y="570074"/>
            <a:ext cx="2659132" cy="849057"/>
          </a:xfrm>
          <a:prstGeom prst="rect">
            <a:avLst/>
          </a:prstGeom>
        </p:spPr>
      </p:pic>
      <p:sp>
        <p:nvSpPr>
          <p:cNvPr id="2" name="Title 4">
            <a:extLst>
              <a:ext uri="{FF2B5EF4-FFF2-40B4-BE49-F238E27FC236}">
                <a16:creationId xmlns:a16="http://schemas.microsoft.com/office/drawing/2014/main" id="{49A17183-52F6-9CD2-AE1E-F07664D33E49}"/>
              </a:ext>
            </a:extLst>
          </p:cNvPr>
          <p:cNvSpPr txBox="1">
            <a:spLocks/>
          </p:cNvSpPr>
          <p:nvPr/>
        </p:nvSpPr>
        <p:spPr>
          <a:xfrm>
            <a:off x="918134" y="7773193"/>
            <a:ext cx="14419733" cy="779572"/>
          </a:xfrm>
          <a:prstGeom prst="rect">
            <a:avLst/>
          </a:prstGeom>
          <a:noFill/>
          <a:ln>
            <a:noFill/>
            <a:prstDash/>
          </a:ln>
          <a:effectLst/>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133" i="1" dirty="0">
                <a:latin typeface="Calibri" panose="020F0502020204030204" pitchFamily="34" charset="0"/>
                <a:ea typeface="Calibri" panose="020F0502020204030204" pitchFamily="34" charset="0"/>
                <a:cs typeface="Calibri" panose="020F0502020204030204" pitchFamily="34" charset="0"/>
              </a:rPr>
              <a:t>Strengthening extension’s capacity to provide education and outreach through collaborative networks in response to all-hazards emergencies and disaster events.</a:t>
            </a:r>
            <a:endParaRPr lang="en-US" sz="2133" i="1" dirty="0">
              <a:latin typeface="Arial" panose="020B0604020202020204" pitchFamily="34" charset="0"/>
              <a:ea typeface="+mn-ea"/>
              <a:cs typeface="Arial" panose="020B0604020202020204" pitchFamily="34" charset="0"/>
            </a:endParaRPr>
          </a:p>
        </p:txBody>
      </p:sp>
      <p:sp>
        <p:nvSpPr>
          <p:cNvPr id="3" name="Content Placeholder 6">
            <a:extLst>
              <a:ext uri="{FF2B5EF4-FFF2-40B4-BE49-F238E27FC236}">
                <a16:creationId xmlns:a16="http://schemas.microsoft.com/office/drawing/2014/main" id="{A859A576-C9FC-2B58-E51F-D335E0A01A7F}"/>
              </a:ext>
            </a:extLst>
          </p:cNvPr>
          <p:cNvSpPr txBox="1">
            <a:spLocks/>
          </p:cNvSpPr>
          <p:nvPr/>
        </p:nvSpPr>
        <p:spPr>
          <a:xfrm>
            <a:off x="7283116" y="1932274"/>
            <a:ext cx="7234989" cy="5760015"/>
          </a:xfrm>
          <a:prstGeom prst="rect">
            <a:avLst/>
          </a:prstGeom>
        </p:spPr>
        <p:txBody>
          <a:bodyPr vert="horz" lIns="121920" tIns="60960" rIns="121920" bIns="6096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800"/>
              </a:spcAft>
              <a:buNone/>
            </a:pPr>
            <a:r>
              <a:rPr lang="en-US" sz="3733" b="1" dirty="0">
                <a:latin typeface="Calibri" panose="020F0502020204030204" pitchFamily="34" charset="0"/>
                <a:ea typeface="Calibri" panose="020F0502020204030204" pitchFamily="34" charset="0"/>
                <a:cs typeface="Calibri" panose="020F0502020204030204" pitchFamily="34" charset="0"/>
              </a:rPr>
              <a:t>Ask yourself</a:t>
            </a:r>
          </a:p>
          <a:p>
            <a:pPr marL="0" indent="0">
              <a:spcAft>
                <a:spcPts val="800"/>
              </a:spcAft>
              <a:buNone/>
            </a:pPr>
            <a:r>
              <a:rPr lang="en-US" sz="3200" dirty="0">
                <a:latin typeface="Calibri" panose="020F0502020204030204" pitchFamily="34" charset="0"/>
                <a:ea typeface="Calibri" panose="020F0502020204030204" pitchFamily="34" charset="0"/>
                <a:cs typeface="Calibri" panose="020F0502020204030204" pitchFamily="34" charset="0"/>
              </a:rPr>
              <a:t>Did this program, activity, event or resource help people:</a:t>
            </a:r>
          </a:p>
          <a:p>
            <a:pPr>
              <a:spcAft>
                <a:spcPts val="800"/>
              </a:spcAft>
            </a:pPr>
            <a:r>
              <a:rPr lang="en-US" sz="3200" dirty="0"/>
              <a:t>Plan ahead</a:t>
            </a:r>
          </a:p>
          <a:p>
            <a:pPr>
              <a:spcAft>
                <a:spcPts val="800"/>
              </a:spcAft>
            </a:pPr>
            <a:r>
              <a:rPr lang="en-US" sz="3200" dirty="0"/>
              <a:t>Reduce risk and promote safety</a:t>
            </a:r>
          </a:p>
          <a:p>
            <a:pPr>
              <a:spcAft>
                <a:spcPts val="800"/>
              </a:spcAft>
            </a:pPr>
            <a:r>
              <a:rPr lang="en-US" sz="3200" dirty="0"/>
              <a:t>Prepare for disruptions and change</a:t>
            </a:r>
          </a:p>
          <a:p>
            <a:pPr>
              <a:spcAft>
                <a:spcPts val="800"/>
              </a:spcAft>
            </a:pPr>
            <a:r>
              <a:rPr lang="en-US" sz="3200" dirty="0"/>
              <a:t>Respond to challenges</a:t>
            </a:r>
          </a:p>
          <a:p>
            <a:pPr>
              <a:spcAft>
                <a:spcPts val="800"/>
              </a:spcAft>
            </a:pPr>
            <a:r>
              <a:rPr lang="en-US" sz="3200" dirty="0"/>
              <a:t>Recover or adapt</a:t>
            </a:r>
          </a:p>
        </p:txBody>
      </p:sp>
      <p:sp>
        <p:nvSpPr>
          <p:cNvPr id="8" name="Title 4">
            <a:extLst>
              <a:ext uri="{FF2B5EF4-FFF2-40B4-BE49-F238E27FC236}">
                <a16:creationId xmlns:a16="http://schemas.microsoft.com/office/drawing/2014/main" id="{CE781F33-C8A5-C1D6-8B92-7F9967FDB6B4}"/>
              </a:ext>
            </a:extLst>
          </p:cNvPr>
          <p:cNvSpPr txBox="1">
            <a:spLocks/>
          </p:cNvSpPr>
          <p:nvPr/>
        </p:nvSpPr>
        <p:spPr>
          <a:xfrm>
            <a:off x="5208896" y="740453"/>
            <a:ext cx="6129665" cy="533544"/>
          </a:xfrm>
          <a:prstGeom prst="rect">
            <a:avLst/>
          </a:prstGeom>
          <a:noFill/>
          <a:ln>
            <a:noFill/>
            <a:prstDash/>
          </a:ln>
          <a:effectLst/>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667" b="1" dirty="0">
                <a:latin typeface="Calibri" panose="020F0502020204030204" pitchFamily="34" charset="0"/>
                <a:ea typeface="Calibri" panose="020F0502020204030204" pitchFamily="34" charset="0"/>
                <a:cs typeface="Calibri" panose="020F0502020204030204" pitchFamily="34" charset="0"/>
              </a:rPr>
              <a:t>Disaster Education Is Built Into Our Work</a:t>
            </a:r>
            <a:endParaRPr lang="en-US" sz="2667" b="1" dirty="0">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69400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EF9"/>
        </a:solidFill>
        <a:effectLst/>
      </p:bgPr>
    </p:bg>
    <p:spTree>
      <p:nvGrpSpPr>
        <p:cNvPr id="1" name="">
          <a:extLst>
            <a:ext uri="{FF2B5EF4-FFF2-40B4-BE49-F238E27FC236}">
              <a16:creationId xmlns:a16="http://schemas.microsoft.com/office/drawing/2014/main" id="{3BA1C4BD-92E3-2CF9-239C-1238E0391F2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33C8617-02F1-FB92-103C-567F3FE9CDAF}"/>
              </a:ext>
            </a:extLst>
          </p:cNvPr>
          <p:cNvSpPr txBox="1"/>
          <p:nvPr/>
        </p:nvSpPr>
        <p:spPr>
          <a:xfrm>
            <a:off x="716549" y="2086581"/>
            <a:ext cx="15112800" cy="5447645"/>
          </a:xfrm>
          <a:prstGeom prst="rect">
            <a:avLst/>
          </a:prstGeom>
          <a:noFill/>
        </p:spPr>
        <p:txBody>
          <a:bodyPr wrap="square" rtlCol="0">
            <a:spAutoFit/>
          </a:bodyPr>
          <a:lstStyle/>
          <a:p>
            <a:pPr>
              <a:spcAft>
                <a:spcPts val="800"/>
              </a:spcAft>
            </a:pPr>
            <a:r>
              <a:rPr lang="en-US" sz="3200" i="1" dirty="0">
                <a:latin typeface="Calibri" panose="020F0502020204030204" pitchFamily="34" charset="0"/>
                <a:ea typeface="Calibri" panose="020F0502020204030204" pitchFamily="34" charset="0"/>
                <a:cs typeface="Calibri" panose="020F0502020204030204" pitchFamily="34" charset="0"/>
              </a:rPr>
              <a:t>Examples:</a:t>
            </a:r>
          </a:p>
          <a:p>
            <a:pPr>
              <a:spcAft>
                <a:spcPts val="800"/>
              </a:spcAft>
            </a:pPr>
            <a:r>
              <a:rPr lang="en-US" sz="3200" b="1" dirty="0">
                <a:latin typeface="Calibri" panose="020F0502020204030204" pitchFamily="34" charset="0"/>
                <a:ea typeface="Calibri" panose="020F0502020204030204" pitchFamily="34" charset="0"/>
                <a:cs typeface="Calibri" panose="020F0502020204030204" pitchFamily="34" charset="0"/>
              </a:rPr>
              <a:t>4-H &amp; Youth</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Day Camp for Third Grade Youth. </a:t>
            </a:r>
          </a:p>
          <a:p>
            <a:pPr marL="990575" lvl="1"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Reviewed safety protocols for youth including a risk assessment of the facility where the camp would be held. </a:t>
            </a:r>
          </a:p>
          <a:p>
            <a:pPr marL="990575" lvl="1"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Taught youth how to make a go bag for pets.</a:t>
            </a:r>
          </a:p>
          <a:p>
            <a:pPr>
              <a:spcAft>
                <a:spcPts val="800"/>
              </a:spcAft>
            </a:pPr>
            <a:br>
              <a:rPr lang="en-US" sz="2667" b="1" dirty="0">
                <a:latin typeface="Calibri" panose="020F0502020204030204" pitchFamily="34" charset="0"/>
                <a:ea typeface="Calibri" panose="020F0502020204030204" pitchFamily="34" charset="0"/>
                <a:cs typeface="Calibri" panose="020F0502020204030204" pitchFamily="34" charset="0"/>
              </a:rPr>
            </a:br>
            <a:r>
              <a:rPr lang="en-US" sz="3200" b="1" dirty="0">
                <a:latin typeface="Calibri" panose="020F0502020204030204" pitchFamily="34" charset="0"/>
                <a:ea typeface="Calibri" panose="020F0502020204030204" pitchFamily="34" charset="0"/>
                <a:cs typeface="Calibri" panose="020F0502020204030204" pitchFamily="34" charset="0"/>
              </a:rPr>
              <a:t>Agriculture &amp; Livestock Systems</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Submitted an article on tax implications following a wildfire event.</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Organized a webinar on government programs available to producers impacted by disaster events. </a:t>
            </a:r>
          </a:p>
          <a:p>
            <a:pPr marL="380990" indent="-380990">
              <a:spcAft>
                <a:spcPts val="800"/>
              </a:spcAft>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Attended a neighborhood meeting to help residents understand care of backyard flocks and preventing diseases.</a:t>
            </a:r>
          </a:p>
          <a:p>
            <a:pPr marL="380990" indent="-380990">
              <a:spcAft>
                <a:spcPts val="800"/>
              </a:spcAft>
              <a:buFont typeface="Arial" panose="020B0604020202020204" pitchFamily="34" charset="0"/>
              <a:buChar char="•"/>
            </a:pPr>
            <a:endParaRPr lang="en-US" sz="2133" dirty="0">
              <a:latin typeface="Calibri" panose="020F0502020204030204" pitchFamily="34" charset="0"/>
              <a:ea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F15B13F3-572F-8F9F-8DC1-DCC4C0DD4D90}"/>
              </a:ext>
            </a:extLst>
          </p:cNvPr>
          <p:cNvSpPr>
            <a:spLocks noGrp="1"/>
          </p:cNvSpPr>
          <p:nvPr>
            <p:ph type="title"/>
          </p:nvPr>
        </p:nvSpPr>
        <p:spPr>
          <a:xfrm>
            <a:off x="1119718" y="-2133600"/>
            <a:ext cx="5242983" cy="2133600"/>
          </a:xfrm>
        </p:spPr>
        <p:txBody>
          <a:bodyPr vert="horz" lIns="121920" tIns="60960" rIns="121920" bIns="60960" rtlCol="0" anchor="b">
            <a:normAutofit/>
          </a:bodyPr>
          <a:lstStyle/>
          <a:p>
            <a:r>
              <a:rPr lang="en-US" dirty="0"/>
              <a:t>NE Role</a:t>
            </a:r>
          </a:p>
        </p:txBody>
      </p:sp>
      <p:pic>
        <p:nvPicPr>
          <p:cNvPr id="4" name="Picture 3" descr="Nebraska EDEN Logo">
            <a:extLst>
              <a:ext uri="{FF2B5EF4-FFF2-40B4-BE49-F238E27FC236}">
                <a16:creationId xmlns:a16="http://schemas.microsoft.com/office/drawing/2014/main" id="{E6084DF0-525F-CB33-6142-8AC2C8C540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79047" y="214218"/>
            <a:ext cx="1578707" cy="1052471"/>
          </a:xfrm>
          <a:prstGeom prst="rect">
            <a:avLst/>
          </a:prstGeom>
        </p:spPr>
      </p:pic>
      <p:pic>
        <p:nvPicPr>
          <p:cNvPr id="6" name="Picture 5" descr="Nebraska Extension">
            <a:extLst>
              <a:ext uri="{FF2B5EF4-FFF2-40B4-BE49-F238E27FC236}">
                <a16:creationId xmlns:a16="http://schemas.microsoft.com/office/drawing/2014/main" id="{C1A0CE5B-81B7-B66E-BDE1-AF18791AF9D2}"/>
              </a:ext>
            </a:extLst>
          </p:cNvPr>
          <p:cNvPicPr>
            <a:picLocks noChangeAspect="1"/>
          </p:cNvPicPr>
          <p:nvPr/>
        </p:nvPicPr>
        <p:blipFill>
          <a:blip r:embed="rId4"/>
          <a:stretch>
            <a:fillRect/>
          </a:stretch>
        </p:blipFill>
        <p:spPr>
          <a:xfrm>
            <a:off x="918349" y="570074"/>
            <a:ext cx="2659132" cy="849057"/>
          </a:xfrm>
          <a:prstGeom prst="rect">
            <a:avLst/>
          </a:prstGeom>
        </p:spPr>
      </p:pic>
      <p:sp>
        <p:nvSpPr>
          <p:cNvPr id="9" name="Title 4">
            <a:extLst>
              <a:ext uri="{FF2B5EF4-FFF2-40B4-BE49-F238E27FC236}">
                <a16:creationId xmlns:a16="http://schemas.microsoft.com/office/drawing/2014/main" id="{FFA9AC89-5E4D-3FFC-1A42-566D206ED6FD}"/>
              </a:ext>
            </a:extLst>
          </p:cNvPr>
          <p:cNvSpPr txBox="1">
            <a:spLocks/>
          </p:cNvSpPr>
          <p:nvPr/>
        </p:nvSpPr>
        <p:spPr>
          <a:xfrm>
            <a:off x="348667" y="7883640"/>
            <a:ext cx="14419733" cy="779572"/>
          </a:xfrm>
          <a:prstGeom prst="rect">
            <a:avLst/>
          </a:prstGeom>
          <a:noFill/>
          <a:ln>
            <a:noFill/>
            <a:prstDash/>
          </a:ln>
          <a:effectLst/>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133" i="1" dirty="0">
                <a:latin typeface="Calibri" panose="020F0502020204030204" pitchFamily="34" charset="0"/>
                <a:ea typeface="Calibri" panose="020F0502020204030204" pitchFamily="34" charset="0"/>
                <a:cs typeface="Calibri" panose="020F0502020204030204" pitchFamily="34" charset="0"/>
              </a:rPr>
              <a:t>Strengthening extension’s capacity to provide education and outreach through collaborative networks in response to all-hazards emergencies and disaster events.</a:t>
            </a:r>
            <a:endParaRPr lang="en-US" sz="2133" i="1" dirty="0">
              <a:latin typeface="Arial" panose="020B0604020202020204" pitchFamily="34" charset="0"/>
              <a:ea typeface="+mn-ea"/>
              <a:cs typeface="Arial" panose="020B0604020202020204" pitchFamily="34" charset="0"/>
            </a:endParaRPr>
          </a:p>
        </p:txBody>
      </p:sp>
      <p:sp>
        <p:nvSpPr>
          <p:cNvPr id="13" name="Title 4">
            <a:extLst>
              <a:ext uri="{FF2B5EF4-FFF2-40B4-BE49-F238E27FC236}">
                <a16:creationId xmlns:a16="http://schemas.microsoft.com/office/drawing/2014/main" id="{84EAA4B9-131D-020F-1D17-BA025EBC097B}"/>
              </a:ext>
            </a:extLst>
          </p:cNvPr>
          <p:cNvSpPr txBox="1">
            <a:spLocks/>
          </p:cNvSpPr>
          <p:nvPr/>
        </p:nvSpPr>
        <p:spPr>
          <a:xfrm>
            <a:off x="5208896" y="740453"/>
            <a:ext cx="6129665" cy="533544"/>
          </a:xfrm>
          <a:prstGeom prst="rect">
            <a:avLst/>
          </a:prstGeom>
          <a:noFill/>
          <a:ln>
            <a:noFill/>
            <a:prstDash/>
          </a:ln>
          <a:effectLst/>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667" b="1" dirty="0">
                <a:latin typeface="Calibri" panose="020F0502020204030204" pitchFamily="34" charset="0"/>
                <a:ea typeface="Calibri" panose="020F0502020204030204" pitchFamily="34" charset="0"/>
                <a:cs typeface="Calibri" panose="020F0502020204030204" pitchFamily="34" charset="0"/>
              </a:rPr>
              <a:t>Disaster Education Is Built Into Our Work</a:t>
            </a:r>
            <a:endParaRPr lang="en-US" sz="2667" b="1" dirty="0">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360503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itGlory-PPT-template" id="{25FF1998-5BA4-3346-9F04-C45D263CFD75}" vid="{CA984101-C6EB-4A46-A17E-53FE57953CC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88523</TotalTime>
  <Words>3256</Words>
  <Application>Microsoft Macintosh PowerPoint</Application>
  <PresentationFormat>Custom</PresentationFormat>
  <Paragraphs>426</Paragraphs>
  <Slides>59</Slides>
  <Notes>22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59</vt:i4>
      </vt:variant>
    </vt:vector>
  </HeadingPairs>
  <TitlesOfParts>
    <vt:vector size="71" baseType="lpstr">
      <vt:lpstr>Meiryo</vt:lpstr>
      <vt:lpstr>Aptos</vt:lpstr>
      <vt:lpstr>Aptos Display</vt:lpstr>
      <vt:lpstr>Arial</vt:lpstr>
      <vt:lpstr>Calibri</vt:lpstr>
      <vt:lpstr>Courier New</vt:lpstr>
      <vt:lpstr>Liberator Medium</vt:lpstr>
      <vt:lpstr>Palatino</vt:lpstr>
      <vt:lpstr>Tw Cen MT</vt:lpstr>
      <vt:lpstr>Wingdings</vt:lpstr>
      <vt:lpstr>Work Sans</vt:lpstr>
      <vt:lpstr>Office Theme</vt:lpstr>
      <vt:lpstr>PowerPoint Presentation</vt:lpstr>
      <vt:lpstr>Today’s Huddle Talk</vt:lpstr>
      <vt:lpstr>Dr. Varner on Extended Medical Leave</vt:lpstr>
      <vt:lpstr>Good News Programming </vt:lpstr>
      <vt:lpstr>Extension Disaster Education Network Update</vt:lpstr>
      <vt:lpstr>PowerPoint Presentation</vt:lpstr>
      <vt:lpstr>PowerPoint Presentation</vt:lpstr>
      <vt:lpstr>PowerPoint Presentation</vt:lpstr>
      <vt:lpstr>NE Role</vt:lpstr>
      <vt:lpstr>NE Role</vt:lpstr>
      <vt:lpstr>NE Role</vt:lpstr>
      <vt:lpstr>NE Role</vt:lpstr>
      <vt:lpstr>PowerPoint Presentation</vt:lpstr>
      <vt:lpstr>NE Role</vt:lpstr>
      <vt:lpstr>NE Role</vt:lpstr>
      <vt:lpstr>PEARS Update and Expanded Leadership Team</vt:lpstr>
      <vt:lpstr>PEARS Updates</vt:lpstr>
      <vt:lpstr>PEARS Leadership Team</vt:lpstr>
      <vt:lpstr>PEARS Leadership Team Roles</vt:lpstr>
      <vt:lpstr>2026 PEARS Professional Development Series  11:00-11:45 am</vt:lpstr>
      <vt:lpstr>Reporting Disaster Response and Recovery in PEARS</vt:lpstr>
      <vt:lpstr>Reporting Disaster Response and Recovery in Quarterly Effort Report</vt:lpstr>
      <vt:lpstr>Q: Where should Extension Board Meetings be entered into PEARS? </vt:lpstr>
      <vt:lpstr>Resources and Communication</vt:lpstr>
      <vt:lpstr>Dates to Remember</vt:lpstr>
      <vt:lpstr>PEARS Event Module</vt:lpstr>
      <vt:lpstr>PEARS Event Module</vt:lpstr>
      <vt:lpstr>PEARS Event Module</vt:lpstr>
      <vt:lpstr>PEARS Event Module</vt:lpstr>
      <vt:lpstr>Status of Cvent Registraton System</vt:lpstr>
      <vt:lpstr>Status of Cvent Registration System</vt:lpstr>
      <vt:lpstr>Extension Professional Development Opportunities </vt:lpstr>
      <vt:lpstr>Extension Professional Development Opportunities</vt:lpstr>
      <vt:lpstr>Fall Schedule</vt:lpstr>
      <vt:lpstr>Shared Expectations for Learning</vt:lpstr>
      <vt:lpstr>Onboarding Team</vt:lpstr>
      <vt:lpstr>2026-2027 Extension Educator Promotion Committees</vt:lpstr>
      <vt:lpstr>2026-2027 Extension Educator Promotion Committees</vt:lpstr>
      <vt:lpstr>Extension Positions in the Search Process</vt:lpstr>
      <vt:lpstr>Extension Positions in the Search Process</vt:lpstr>
      <vt:lpstr>Nebraska  Rural Poll</vt:lpstr>
      <vt:lpstr>PowerPoint Presentation</vt:lpstr>
      <vt:lpstr>PowerPoint Presentation</vt:lpstr>
      <vt:lpstr>PowerPoint Presentation</vt:lpstr>
      <vt:lpstr>Nebraska Rural Poll: Interactive Report Tool</vt:lpstr>
      <vt:lpstr>PowerPoint Presentation</vt:lpstr>
      <vt:lpstr>Finding Reports</vt:lpstr>
      <vt:lpstr>PowerPoint Presentation</vt:lpstr>
      <vt:lpstr>PowerPoint Presentation</vt:lpstr>
      <vt:lpstr>PowerPoint Presentation</vt:lpstr>
      <vt:lpstr>Title II Compliance: Digital Accessibility Update</vt:lpstr>
      <vt:lpstr>Title II: Digital Accessibility Update</vt:lpstr>
      <vt:lpstr>Title II: Digital Accessibility Update</vt:lpstr>
      <vt:lpstr>NACEB Summer Conference</vt:lpstr>
      <vt:lpstr>PowerPoint Presentation</vt:lpstr>
      <vt:lpstr>Extension Huddle Extra  </vt:lpstr>
      <vt:lpstr>PowerPoint Presentation</vt:lpstr>
      <vt:lpstr>PowerPoint Presentation</vt:lpstr>
      <vt:lpstr>PowerPoint Presentation</vt:lpstr>
    </vt:vector>
  </TitlesOfParts>
  <Company>University of Nebraska-Lincoln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 Fiddelke</dc:creator>
  <cp:lastModifiedBy>John Re</cp:lastModifiedBy>
  <cp:revision>2822</cp:revision>
  <cp:lastPrinted>2025-12-09T13:33:10Z</cp:lastPrinted>
  <dcterms:created xsi:type="dcterms:W3CDTF">2018-09-25T20:37:23Z</dcterms:created>
  <dcterms:modified xsi:type="dcterms:W3CDTF">2026-05-21T18:48:21Z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2018-08-28T00:00:00Z</vt:filetime>
  </property>
  <property fmtid="{D5CDD505-2E9C-101B-9397-08002B2CF9AE}" pid="3" name="Creator">
    <vt:lpwstr>Adobe InDesign CC 13.0 (Macintosh)</vt:lpwstr>
  </property>
  <property fmtid="{D5CDD505-2E9C-101B-9397-08002B2CF9AE}" pid="4" name="LastSaved">
    <vt:filetime>2018-08-28T00:00:00Z</vt:filetime>
  </property>
</Properties>
</file>